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69" r:id="rId4"/>
    <p:sldId id="335" r:id="rId5"/>
    <p:sldId id="336" r:id="rId6"/>
    <p:sldId id="337" r:id="rId7"/>
    <p:sldId id="344" r:id="rId8"/>
    <p:sldId id="345" r:id="rId9"/>
    <p:sldId id="346" r:id="rId10"/>
    <p:sldId id="347" r:id="rId11"/>
    <p:sldId id="348" r:id="rId12"/>
    <p:sldId id="283" r:id="rId13"/>
    <p:sldId id="263" r:id="rId14"/>
    <p:sldId id="268" r:id="rId15"/>
    <p:sldId id="267" r:id="rId16"/>
    <p:sldId id="284" r:id="rId17"/>
    <p:sldId id="343" r:id="rId18"/>
    <p:sldId id="270" r:id="rId19"/>
    <p:sldId id="271" r:id="rId20"/>
    <p:sldId id="314" r:id="rId21"/>
    <p:sldId id="275" r:id="rId22"/>
    <p:sldId id="370" r:id="rId23"/>
    <p:sldId id="368" r:id="rId24"/>
    <p:sldId id="371" r:id="rId25"/>
    <p:sldId id="372" r:id="rId26"/>
    <p:sldId id="373" r:id="rId27"/>
    <p:sldId id="272" r:id="rId28"/>
    <p:sldId id="273" r:id="rId29"/>
    <p:sldId id="278" r:id="rId30"/>
    <p:sldId id="374" r:id="rId31"/>
    <p:sldId id="362" r:id="rId32"/>
    <p:sldId id="334" r:id="rId33"/>
    <p:sldId id="361" r:id="rId34"/>
    <p:sldId id="363" r:id="rId35"/>
    <p:sldId id="364" r:id="rId36"/>
    <p:sldId id="365" r:id="rId37"/>
    <p:sldId id="366" r:id="rId38"/>
    <p:sldId id="367" r:id="rId39"/>
    <p:sldId id="359" r:id="rId40"/>
    <p:sldId id="358" r:id="rId41"/>
    <p:sldId id="333" r:id="rId42"/>
  </p:sldIdLst>
  <p:sldSz cx="9144000" cy="6858000" type="screen4x3"/>
  <p:notesSz cx="6858000" cy="9144000"/>
  <p:embeddedFontLst>
    <p:embeddedFont>
      <p:font typeface="SimSun" panose="02010600030101010101" pitchFamily="2" charset="-122"/>
      <p:regular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B Lotus" panose="00000400000000000000" pitchFamily="2" charset="-78"/>
      <p:regular r:id="rId50"/>
      <p:bold r:id="rId51"/>
    </p:embeddedFont>
    <p:embeddedFont>
      <p:font typeface="B Yekan" panose="00000400000000000000" pitchFamily="2" charset="-78"/>
      <p:regular r:id="rId52"/>
    </p:embeddedFont>
    <p:embeddedFont>
      <p:font typeface="B Mitra" panose="00000400000000000000" pitchFamily="2" charset="-78"/>
      <p:regular r:id="rId53"/>
      <p:bold r:id="rId54"/>
    </p:embeddedFont>
    <p:embeddedFont>
      <p:font typeface="MS Mincho" panose="02020609040205080304" pitchFamily="49" charset="-128"/>
      <p:regular r:id="rId55"/>
    </p:embeddedFont>
    <p:embeddedFont>
      <p:font typeface="B Nazanin" panose="00000400000000000000" pitchFamily="2" charset="-78"/>
      <p:regular r:id="rId56"/>
      <p:bold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B Titr" panose="00000700000000000000" pitchFamily="2" charset="-78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ED2"/>
    <a:srgbClr val="50A9B1"/>
    <a:srgbClr val="047A9A"/>
    <a:srgbClr val="023D4D"/>
    <a:srgbClr val="FDAC10"/>
    <a:srgbClr val="00C6C9"/>
    <a:srgbClr val="FEC554"/>
    <a:srgbClr val="8DC8CD"/>
    <a:srgbClr val="EC001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4381" autoAdjust="0"/>
  </p:normalViewPr>
  <p:slideViewPr>
    <p:cSldViewPr snapToGrid="0">
      <p:cViewPr varScale="1">
        <p:scale>
          <a:sx n="63" d="100"/>
          <a:sy n="63" d="100"/>
        </p:scale>
        <p:origin x="7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7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joman%20VC\Desktop\YearBook95-06\Information%2096-02-17\------&#1578;&#1581;&#1604;&#1740;&#1604;%20&#1607;&#1575;------\buff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Mitra" panose="00000400000000000000" pitchFamily="2" charset="-78"/>
              </a:defRPr>
            </a:pPr>
            <a:r>
              <a:rPr lang="fa-IR"/>
              <a:t>حجم حوزه‌های فناوری سال ۹۵ از جمع کل خدمات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866024592114268"/>
          <c:y val="0"/>
          <c:w val="0.53938819886007949"/>
          <c:h val="1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29-4AA1-8B43-AB342C2EFF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29-4AA1-8B43-AB342C2EFF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29-4AA1-8B43-AB342C2EFF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29-4AA1-8B43-AB342C2EFF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29-4AA1-8B43-AB342C2EFF1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929-4AA1-8B43-AB342C2EFF1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929-4AA1-8B43-AB342C2EFF1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929-4AA1-8B43-AB342C2EFF1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929-4AA1-8B43-AB342C2EFF1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929-4AA1-8B43-AB342C2EFF1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929-4AA1-8B43-AB342C2EFF1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929-4AA1-8B43-AB342C2EFF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Mitra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'کل مشارکت ۹۵'!$B$2:$L$2</c:f>
              <c:strCache>
                <c:ptCount val="11"/>
                <c:pt idx="0">
                  <c:v>فناوری اطلاعات و ارتباطات</c:v>
                </c:pt>
                <c:pt idx="1">
                  <c:v>فناوری زیستی </c:v>
                </c:pt>
                <c:pt idx="2">
                  <c:v>برق، الکترونیک، مخابرات </c:v>
                </c:pt>
                <c:pt idx="3">
                  <c:v>نفت و گاز و پتروشیمی</c:v>
                </c:pt>
                <c:pt idx="4">
                  <c:v> تجهیزات و مهندسی پزشکی</c:v>
                </c:pt>
                <c:pt idx="5">
                  <c:v>سایر حوزه ها</c:v>
                </c:pt>
                <c:pt idx="6">
                  <c:v>تجهیزات آزمایشگاهی</c:v>
                </c:pt>
                <c:pt idx="7">
                  <c:v>نانو</c:v>
                </c:pt>
                <c:pt idx="8">
                  <c:v>مواد پیشرفته </c:v>
                </c:pt>
                <c:pt idx="9">
                  <c:v>هوافضا</c:v>
                </c:pt>
                <c:pt idx="10">
                  <c:v>انرژی های نو</c:v>
                </c:pt>
              </c:strCache>
            </c:strRef>
          </c:cat>
          <c:val>
            <c:numRef>
              <c:f>'کل مشارکت ۹۵'!$B$3:$L$3</c:f>
              <c:numCache>
                <c:formatCode>0%</c:formatCode>
                <c:ptCount val="11"/>
                <c:pt idx="0">
                  <c:v>0.27262291526702526</c:v>
                </c:pt>
                <c:pt idx="1">
                  <c:v>0.2</c:v>
                </c:pt>
                <c:pt idx="2">
                  <c:v>0.14084535138988424</c:v>
                </c:pt>
                <c:pt idx="3">
                  <c:v>8.8967615000560454E-2</c:v>
                </c:pt>
                <c:pt idx="4">
                  <c:v>8.0168187170822594E-2</c:v>
                </c:pt>
                <c:pt idx="5">
                  <c:v>5.0876997596990534E-2</c:v>
                </c:pt>
                <c:pt idx="6">
                  <c:v>4.0606245092948794E-2</c:v>
                </c:pt>
                <c:pt idx="7">
                  <c:v>4.0084309106897587E-2</c:v>
                </c:pt>
                <c:pt idx="8">
                  <c:v>3.834951475315479E-2</c:v>
                </c:pt>
                <c:pt idx="9">
                  <c:v>2.243848070949744E-2</c:v>
                </c:pt>
                <c:pt idx="10">
                  <c:v>2.1094965485451134E-2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6929-4AA1-8B43-AB342C2EF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Mitra" panose="00000400000000000000" pitchFamily="2" charset="-78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 b="1">
          <a:cs typeface="B Mitra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A6FAF7-3F07-47D3-8F41-19669E69A8C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52BAE-61D3-4CA6-9461-1D64DFDB9C7E}">
      <dgm:prSet phldrT="[Text]"/>
      <dgm:spPr>
        <a:solidFill>
          <a:srgbClr val="50A9B1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تقسیم بندی بر مبنای منشا</a:t>
          </a:r>
          <a:endParaRPr lang="en-US" dirty="0">
            <a:cs typeface="B Mitra" panose="00000400000000000000" pitchFamily="2" charset="-78"/>
          </a:endParaRPr>
        </a:p>
      </dgm:t>
    </dgm:pt>
    <dgm:pt modelId="{9DEB1AF6-9245-437A-9AAA-A750315DFF5D}" type="parTrans" cxnId="{76B95BF5-2D93-491D-8875-0907958CB879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877C9EB8-7EB4-43A7-BAEB-028EF032F7F3}" type="sibTrans" cxnId="{76B95BF5-2D93-491D-8875-0907958CB879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7581CDBC-A926-4206-A785-DA4B09A668D6}">
      <dgm:prSet phldrT="[Text]"/>
      <dgm:spPr>
        <a:solidFill>
          <a:schemeClr val="tx2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درون بنگاه</a:t>
          </a:r>
          <a:endParaRPr lang="en-US" dirty="0">
            <a:cs typeface="B Mitra" panose="00000400000000000000" pitchFamily="2" charset="-78"/>
          </a:endParaRPr>
        </a:p>
      </dgm:t>
    </dgm:pt>
    <dgm:pt modelId="{83CF7DE9-ABAE-4E3C-B2CC-F1D07A04910C}" type="parTrans" cxnId="{270A28A3-ADB2-4EFE-9A03-3D396C99D67F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0EA7CB4E-E743-489E-AB72-4CE8AE40F819}" type="sibTrans" cxnId="{270A28A3-ADB2-4EFE-9A03-3D396C99D67F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90DC6843-4B37-4460-AB28-A2DB8DE2E3E2}">
      <dgm:prSet phldrT="[Text]"/>
      <dgm:spPr>
        <a:solidFill>
          <a:srgbClr val="FDAC10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بیرون بنگاه</a:t>
          </a:r>
          <a:endParaRPr lang="en-US" dirty="0">
            <a:cs typeface="B Mitra" panose="00000400000000000000" pitchFamily="2" charset="-78"/>
          </a:endParaRPr>
        </a:p>
      </dgm:t>
    </dgm:pt>
    <dgm:pt modelId="{510473C8-E097-4D17-AEA2-90A075671322}" type="sibTrans" cxnId="{799ABC57-E86B-47EA-A75C-EC820D3C2DF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23B3BF85-231C-4F9E-9479-738960C79A57}" type="parTrans" cxnId="{799ABC57-E86B-47EA-A75C-EC820D3C2DF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D94D9F59-857D-4863-A0A7-B76FBF8043D8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داخل کشور</a:t>
          </a:r>
          <a:endParaRPr lang="en-US" dirty="0">
            <a:cs typeface="B Mitra" panose="00000400000000000000" pitchFamily="2" charset="-78"/>
          </a:endParaRPr>
        </a:p>
      </dgm:t>
    </dgm:pt>
    <dgm:pt modelId="{A76F47B7-7006-46DE-BFD5-9A1B8B8AD348}" type="parTrans" cxnId="{D46CA14B-65F0-4FAF-9DCE-2B655781FE74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1DA2D7E-FA7E-44B5-95B6-27A0DA1AE535}" type="sibTrans" cxnId="{D46CA14B-65F0-4FAF-9DCE-2B655781FE74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BBA00C3-D14F-438F-B9C0-60A68E5C0FA3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خارج کشور</a:t>
          </a:r>
          <a:endParaRPr lang="en-US" dirty="0">
            <a:cs typeface="B Mitra" panose="00000400000000000000" pitchFamily="2" charset="-78"/>
          </a:endParaRPr>
        </a:p>
      </dgm:t>
    </dgm:pt>
    <dgm:pt modelId="{772EDC9E-E6A4-4ABD-A962-F6024EB1807A}" type="parTrans" cxnId="{1B507CD2-58F8-43D9-97A0-EB81A1F676C6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022AD414-029F-4E23-A4F8-192FC035792C}" type="sibTrans" cxnId="{1B507CD2-58F8-43D9-97A0-EB81A1F676C6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83F1EB3D-467C-4F36-890B-8D9467A5238D}" type="pres">
      <dgm:prSet presAssocID="{47A6FAF7-3F07-47D3-8F41-19669E69A8C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C6FC5D-2541-41CD-A74A-5376E35E5BA8}" type="pres">
      <dgm:prSet presAssocID="{47A6FAF7-3F07-47D3-8F41-19669E69A8CA}" presName="hierFlow" presStyleCnt="0"/>
      <dgm:spPr/>
    </dgm:pt>
    <dgm:pt modelId="{A7DC55A3-4084-4E17-BFB5-4F74C4B5B160}" type="pres">
      <dgm:prSet presAssocID="{47A6FAF7-3F07-47D3-8F41-19669E69A8C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A9825DF-197B-44A2-861D-88808C45FA42}" type="pres">
      <dgm:prSet presAssocID="{F6552BAE-61D3-4CA6-9461-1D64DFDB9C7E}" presName="Name14" presStyleCnt="0"/>
      <dgm:spPr/>
    </dgm:pt>
    <dgm:pt modelId="{8BC845BB-2F31-462F-957B-2515484EDA4F}" type="pres">
      <dgm:prSet presAssocID="{F6552BAE-61D3-4CA6-9461-1D64DFDB9C7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4904AE-05DC-47FB-B0F0-15E98F89D515}" type="pres">
      <dgm:prSet presAssocID="{F6552BAE-61D3-4CA6-9461-1D64DFDB9C7E}" presName="hierChild2" presStyleCnt="0"/>
      <dgm:spPr/>
    </dgm:pt>
    <dgm:pt modelId="{BBCE0DEB-56FA-4672-8014-5D7EA43751C0}" type="pres">
      <dgm:prSet presAssocID="{83CF7DE9-ABAE-4E3C-B2CC-F1D07A04910C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92A47EF-FBB0-4AFF-891E-992072ADF2C9}" type="pres">
      <dgm:prSet presAssocID="{7581CDBC-A926-4206-A785-DA4B09A668D6}" presName="Name21" presStyleCnt="0"/>
      <dgm:spPr/>
    </dgm:pt>
    <dgm:pt modelId="{71D7AEDB-2D5C-44BD-B438-E26688F75BE9}" type="pres">
      <dgm:prSet presAssocID="{7581CDBC-A926-4206-A785-DA4B09A668D6}" presName="level2Shape" presStyleLbl="node2" presStyleIdx="0" presStyleCnt="2"/>
      <dgm:spPr/>
      <dgm:t>
        <a:bodyPr/>
        <a:lstStyle/>
        <a:p>
          <a:endParaRPr lang="en-US"/>
        </a:p>
      </dgm:t>
    </dgm:pt>
    <dgm:pt modelId="{4D94BB03-F237-4E30-9FE7-7C56A45F87C0}" type="pres">
      <dgm:prSet presAssocID="{7581CDBC-A926-4206-A785-DA4B09A668D6}" presName="hierChild3" presStyleCnt="0"/>
      <dgm:spPr/>
    </dgm:pt>
    <dgm:pt modelId="{A8D307A3-5BD1-4FCF-B260-6378B6DA8D83}" type="pres">
      <dgm:prSet presAssocID="{23B3BF85-231C-4F9E-9479-738960C79A57}" presName="Name19" presStyleLbl="parChTrans1D2" presStyleIdx="1" presStyleCnt="2"/>
      <dgm:spPr/>
      <dgm:t>
        <a:bodyPr/>
        <a:lstStyle/>
        <a:p>
          <a:endParaRPr lang="en-US"/>
        </a:p>
      </dgm:t>
    </dgm:pt>
    <dgm:pt modelId="{2269A997-20E9-4EA5-B636-12854B10D769}" type="pres">
      <dgm:prSet presAssocID="{90DC6843-4B37-4460-AB28-A2DB8DE2E3E2}" presName="Name21" presStyleCnt="0"/>
      <dgm:spPr/>
    </dgm:pt>
    <dgm:pt modelId="{0F93C004-C399-477C-8051-1412DBDDAD5F}" type="pres">
      <dgm:prSet presAssocID="{90DC6843-4B37-4460-AB28-A2DB8DE2E3E2}" presName="level2Shape" presStyleLbl="node2" presStyleIdx="1" presStyleCnt="2"/>
      <dgm:spPr/>
      <dgm:t>
        <a:bodyPr/>
        <a:lstStyle/>
        <a:p>
          <a:endParaRPr lang="en-US"/>
        </a:p>
      </dgm:t>
    </dgm:pt>
    <dgm:pt modelId="{1EF56562-2CE7-4810-8BC3-1F26D41EC123}" type="pres">
      <dgm:prSet presAssocID="{90DC6843-4B37-4460-AB28-A2DB8DE2E3E2}" presName="hierChild3" presStyleCnt="0"/>
      <dgm:spPr/>
    </dgm:pt>
    <dgm:pt modelId="{28D2C700-65DD-45E2-B1A7-97D442CF06D1}" type="pres">
      <dgm:prSet presAssocID="{A76F47B7-7006-46DE-BFD5-9A1B8B8AD348}" presName="Name19" presStyleLbl="parChTrans1D3" presStyleIdx="0" presStyleCnt="2"/>
      <dgm:spPr/>
      <dgm:t>
        <a:bodyPr/>
        <a:lstStyle/>
        <a:p>
          <a:endParaRPr lang="en-US"/>
        </a:p>
      </dgm:t>
    </dgm:pt>
    <dgm:pt modelId="{B5156897-B1F6-4CD2-8343-0C2F11BD7924}" type="pres">
      <dgm:prSet presAssocID="{D94D9F59-857D-4863-A0A7-B76FBF8043D8}" presName="Name21" presStyleCnt="0"/>
      <dgm:spPr/>
    </dgm:pt>
    <dgm:pt modelId="{AB363D8B-F4B7-4A31-9813-AA6B6DC3B6B5}" type="pres">
      <dgm:prSet presAssocID="{D94D9F59-857D-4863-A0A7-B76FBF8043D8}" presName="level2Shape" presStyleLbl="node3" presStyleIdx="0" presStyleCnt="2"/>
      <dgm:spPr/>
      <dgm:t>
        <a:bodyPr/>
        <a:lstStyle/>
        <a:p>
          <a:endParaRPr lang="en-US"/>
        </a:p>
      </dgm:t>
    </dgm:pt>
    <dgm:pt modelId="{DBA9AEED-815B-47B1-BEED-80AE4D1B0896}" type="pres">
      <dgm:prSet presAssocID="{D94D9F59-857D-4863-A0A7-B76FBF8043D8}" presName="hierChild3" presStyleCnt="0"/>
      <dgm:spPr/>
    </dgm:pt>
    <dgm:pt modelId="{38108C83-D09F-4CAB-8E0E-7F1328A51582}" type="pres">
      <dgm:prSet presAssocID="{772EDC9E-E6A4-4ABD-A962-F6024EB1807A}" presName="Name19" presStyleLbl="parChTrans1D3" presStyleIdx="1" presStyleCnt="2"/>
      <dgm:spPr/>
      <dgm:t>
        <a:bodyPr/>
        <a:lstStyle/>
        <a:p>
          <a:endParaRPr lang="en-US"/>
        </a:p>
      </dgm:t>
    </dgm:pt>
    <dgm:pt modelId="{2D13975D-603E-45F9-A319-4C1E3C474A6C}" type="pres">
      <dgm:prSet presAssocID="{BBBA00C3-D14F-438F-B9C0-60A68E5C0FA3}" presName="Name21" presStyleCnt="0"/>
      <dgm:spPr/>
    </dgm:pt>
    <dgm:pt modelId="{FC3CE815-720A-46B6-8069-619566776260}" type="pres">
      <dgm:prSet presAssocID="{BBBA00C3-D14F-438F-B9C0-60A68E5C0FA3}" presName="level2Shape" presStyleLbl="node3" presStyleIdx="1" presStyleCnt="2"/>
      <dgm:spPr/>
      <dgm:t>
        <a:bodyPr/>
        <a:lstStyle/>
        <a:p>
          <a:endParaRPr lang="en-US"/>
        </a:p>
      </dgm:t>
    </dgm:pt>
    <dgm:pt modelId="{20009EFF-C188-464D-8144-7BDB6D14C333}" type="pres">
      <dgm:prSet presAssocID="{BBBA00C3-D14F-438F-B9C0-60A68E5C0FA3}" presName="hierChild3" presStyleCnt="0"/>
      <dgm:spPr/>
    </dgm:pt>
    <dgm:pt modelId="{53E29532-6822-4C9B-A42C-9612777E4D6F}" type="pres">
      <dgm:prSet presAssocID="{47A6FAF7-3F07-47D3-8F41-19669E69A8CA}" presName="bgShapesFlow" presStyleCnt="0"/>
      <dgm:spPr/>
    </dgm:pt>
  </dgm:ptLst>
  <dgm:cxnLst>
    <dgm:cxn modelId="{06377E50-2BE2-4119-8DBB-C739A32D2F57}" type="presOf" srcId="{F6552BAE-61D3-4CA6-9461-1D64DFDB9C7E}" destId="{8BC845BB-2F31-462F-957B-2515484EDA4F}" srcOrd="0" destOrd="0" presId="urn:microsoft.com/office/officeart/2005/8/layout/hierarchy6"/>
    <dgm:cxn modelId="{D1583912-D6CC-4BE5-8594-7F5B3E443EB3}" type="presOf" srcId="{A76F47B7-7006-46DE-BFD5-9A1B8B8AD348}" destId="{28D2C700-65DD-45E2-B1A7-97D442CF06D1}" srcOrd="0" destOrd="0" presId="urn:microsoft.com/office/officeart/2005/8/layout/hierarchy6"/>
    <dgm:cxn modelId="{799ABC57-E86B-47EA-A75C-EC820D3C2DF7}" srcId="{F6552BAE-61D3-4CA6-9461-1D64DFDB9C7E}" destId="{90DC6843-4B37-4460-AB28-A2DB8DE2E3E2}" srcOrd="1" destOrd="0" parTransId="{23B3BF85-231C-4F9E-9479-738960C79A57}" sibTransId="{510473C8-E097-4D17-AEA2-90A075671322}"/>
    <dgm:cxn modelId="{3FF7E39C-482B-4A14-A761-F16B8F4161BC}" type="presOf" srcId="{D94D9F59-857D-4863-A0A7-B76FBF8043D8}" destId="{AB363D8B-F4B7-4A31-9813-AA6B6DC3B6B5}" srcOrd="0" destOrd="0" presId="urn:microsoft.com/office/officeart/2005/8/layout/hierarchy6"/>
    <dgm:cxn modelId="{1B507CD2-58F8-43D9-97A0-EB81A1F676C6}" srcId="{90DC6843-4B37-4460-AB28-A2DB8DE2E3E2}" destId="{BBBA00C3-D14F-438F-B9C0-60A68E5C0FA3}" srcOrd="1" destOrd="0" parTransId="{772EDC9E-E6A4-4ABD-A962-F6024EB1807A}" sibTransId="{022AD414-029F-4E23-A4F8-192FC035792C}"/>
    <dgm:cxn modelId="{8D21CD8B-2FEE-4C78-B15F-CA4921F9901F}" type="presOf" srcId="{47A6FAF7-3F07-47D3-8F41-19669E69A8CA}" destId="{83F1EB3D-467C-4F36-890B-8D9467A5238D}" srcOrd="0" destOrd="0" presId="urn:microsoft.com/office/officeart/2005/8/layout/hierarchy6"/>
    <dgm:cxn modelId="{A0B8A958-D16B-47A7-AECB-23C339FCFD85}" type="presOf" srcId="{BBBA00C3-D14F-438F-B9C0-60A68E5C0FA3}" destId="{FC3CE815-720A-46B6-8069-619566776260}" srcOrd="0" destOrd="0" presId="urn:microsoft.com/office/officeart/2005/8/layout/hierarchy6"/>
    <dgm:cxn modelId="{270A28A3-ADB2-4EFE-9A03-3D396C99D67F}" srcId="{F6552BAE-61D3-4CA6-9461-1D64DFDB9C7E}" destId="{7581CDBC-A926-4206-A785-DA4B09A668D6}" srcOrd="0" destOrd="0" parTransId="{83CF7DE9-ABAE-4E3C-B2CC-F1D07A04910C}" sibTransId="{0EA7CB4E-E743-489E-AB72-4CE8AE40F819}"/>
    <dgm:cxn modelId="{1DDA370F-E1C8-4491-885D-81E7AD656C1D}" type="presOf" srcId="{7581CDBC-A926-4206-A785-DA4B09A668D6}" destId="{71D7AEDB-2D5C-44BD-B438-E26688F75BE9}" srcOrd="0" destOrd="0" presId="urn:microsoft.com/office/officeart/2005/8/layout/hierarchy6"/>
    <dgm:cxn modelId="{76B95BF5-2D93-491D-8875-0907958CB879}" srcId="{47A6FAF7-3F07-47D3-8F41-19669E69A8CA}" destId="{F6552BAE-61D3-4CA6-9461-1D64DFDB9C7E}" srcOrd="0" destOrd="0" parTransId="{9DEB1AF6-9245-437A-9AAA-A750315DFF5D}" sibTransId="{877C9EB8-7EB4-43A7-BAEB-028EF032F7F3}"/>
    <dgm:cxn modelId="{D805D438-CF4A-403E-9A2D-923546399691}" type="presOf" srcId="{772EDC9E-E6A4-4ABD-A962-F6024EB1807A}" destId="{38108C83-D09F-4CAB-8E0E-7F1328A51582}" srcOrd="0" destOrd="0" presId="urn:microsoft.com/office/officeart/2005/8/layout/hierarchy6"/>
    <dgm:cxn modelId="{D46CA14B-65F0-4FAF-9DCE-2B655781FE74}" srcId="{90DC6843-4B37-4460-AB28-A2DB8DE2E3E2}" destId="{D94D9F59-857D-4863-A0A7-B76FBF8043D8}" srcOrd="0" destOrd="0" parTransId="{A76F47B7-7006-46DE-BFD5-9A1B8B8AD348}" sibTransId="{B1DA2D7E-FA7E-44B5-95B6-27A0DA1AE535}"/>
    <dgm:cxn modelId="{93819863-EA31-460E-B49F-7B83F9E177EC}" type="presOf" srcId="{90DC6843-4B37-4460-AB28-A2DB8DE2E3E2}" destId="{0F93C004-C399-477C-8051-1412DBDDAD5F}" srcOrd="0" destOrd="0" presId="urn:microsoft.com/office/officeart/2005/8/layout/hierarchy6"/>
    <dgm:cxn modelId="{005C05C6-4192-4DB1-8B46-A92079EEE253}" type="presOf" srcId="{83CF7DE9-ABAE-4E3C-B2CC-F1D07A04910C}" destId="{BBCE0DEB-56FA-4672-8014-5D7EA43751C0}" srcOrd="0" destOrd="0" presId="urn:microsoft.com/office/officeart/2005/8/layout/hierarchy6"/>
    <dgm:cxn modelId="{78266798-3F9E-4814-BA8F-7E2D56C3F536}" type="presOf" srcId="{23B3BF85-231C-4F9E-9479-738960C79A57}" destId="{A8D307A3-5BD1-4FCF-B260-6378B6DA8D83}" srcOrd="0" destOrd="0" presId="urn:microsoft.com/office/officeart/2005/8/layout/hierarchy6"/>
    <dgm:cxn modelId="{C9323D27-665D-4DD5-891D-566ED779DA54}" type="presParOf" srcId="{83F1EB3D-467C-4F36-890B-8D9467A5238D}" destId="{11C6FC5D-2541-41CD-A74A-5376E35E5BA8}" srcOrd="0" destOrd="0" presId="urn:microsoft.com/office/officeart/2005/8/layout/hierarchy6"/>
    <dgm:cxn modelId="{FFFF8F8D-926D-4F05-9616-971765AE2EAF}" type="presParOf" srcId="{11C6FC5D-2541-41CD-A74A-5376E35E5BA8}" destId="{A7DC55A3-4084-4E17-BFB5-4F74C4B5B160}" srcOrd="0" destOrd="0" presId="urn:microsoft.com/office/officeart/2005/8/layout/hierarchy6"/>
    <dgm:cxn modelId="{728054A7-5F25-4D8C-97DD-2B59B78F0844}" type="presParOf" srcId="{A7DC55A3-4084-4E17-BFB5-4F74C4B5B160}" destId="{6A9825DF-197B-44A2-861D-88808C45FA42}" srcOrd="0" destOrd="0" presId="urn:microsoft.com/office/officeart/2005/8/layout/hierarchy6"/>
    <dgm:cxn modelId="{4D926F22-EFE7-4811-8A19-91E59185FCF8}" type="presParOf" srcId="{6A9825DF-197B-44A2-861D-88808C45FA42}" destId="{8BC845BB-2F31-462F-957B-2515484EDA4F}" srcOrd="0" destOrd="0" presId="urn:microsoft.com/office/officeart/2005/8/layout/hierarchy6"/>
    <dgm:cxn modelId="{7BD45977-9068-4157-BC6A-7D463F628B5C}" type="presParOf" srcId="{6A9825DF-197B-44A2-861D-88808C45FA42}" destId="{914904AE-05DC-47FB-B0F0-15E98F89D515}" srcOrd="1" destOrd="0" presId="urn:microsoft.com/office/officeart/2005/8/layout/hierarchy6"/>
    <dgm:cxn modelId="{AF1F904C-B520-45E5-B6F7-7AF5AAC49549}" type="presParOf" srcId="{914904AE-05DC-47FB-B0F0-15E98F89D515}" destId="{BBCE0DEB-56FA-4672-8014-5D7EA43751C0}" srcOrd="0" destOrd="0" presId="urn:microsoft.com/office/officeart/2005/8/layout/hierarchy6"/>
    <dgm:cxn modelId="{2A743D3C-5EE0-4C9D-8DF3-9E33EF849138}" type="presParOf" srcId="{914904AE-05DC-47FB-B0F0-15E98F89D515}" destId="{692A47EF-FBB0-4AFF-891E-992072ADF2C9}" srcOrd="1" destOrd="0" presId="urn:microsoft.com/office/officeart/2005/8/layout/hierarchy6"/>
    <dgm:cxn modelId="{29647CB3-02E1-4D3C-8E54-618F33E60936}" type="presParOf" srcId="{692A47EF-FBB0-4AFF-891E-992072ADF2C9}" destId="{71D7AEDB-2D5C-44BD-B438-E26688F75BE9}" srcOrd="0" destOrd="0" presId="urn:microsoft.com/office/officeart/2005/8/layout/hierarchy6"/>
    <dgm:cxn modelId="{EC4593F5-040B-44BD-BD87-161EE52F6F62}" type="presParOf" srcId="{692A47EF-FBB0-4AFF-891E-992072ADF2C9}" destId="{4D94BB03-F237-4E30-9FE7-7C56A45F87C0}" srcOrd="1" destOrd="0" presId="urn:microsoft.com/office/officeart/2005/8/layout/hierarchy6"/>
    <dgm:cxn modelId="{3E1E3DBD-5227-4465-8018-E5513CE188C5}" type="presParOf" srcId="{914904AE-05DC-47FB-B0F0-15E98F89D515}" destId="{A8D307A3-5BD1-4FCF-B260-6378B6DA8D83}" srcOrd="2" destOrd="0" presId="urn:microsoft.com/office/officeart/2005/8/layout/hierarchy6"/>
    <dgm:cxn modelId="{42040C6E-247D-4036-8D76-5D05ACF27B51}" type="presParOf" srcId="{914904AE-05DC-47FB-B0F0-15E98F89D515}" destId="{2269A997-20E9-4EA5-B636-12854B10D769}" srcOrd="3" destOrd="0" presId="urn:microsoft.com/office/officeart/2005/8/layout/hierarchy6"/>
    <dgm:cxn modelId="{851B9768-1E96-4790-881F-442D1740FCAB}" type="presParOf" srcId="{2269A997-20E9-4EA5-B636-12854B10D769}" destId="{0F93C004-C399-477C-8051-1412DBDDAD5F}" srcOrd="0" destOrd="0" presId="urn:microsoft.com/office/officeart/2005/8/layout/hierarchy6"/>
    <dgm:cxn modelId="{E3F197EA-CEA3-485E-8BF1-CCCC112C3B56}" type="presParOf" srcId="{2269A997-20E9-4EA5-B636-12854B10D769}" destId="{1EF56562-2CE7-4810-8BC3-1F26D41EC123}" srcOrd="1" destOrd="0" presId="urn:microsoft.com/office/officeart/2005/8/layout/hierarchy6"/>
    <dgm:cxn modelId="{474781F4-DE7D-454E-9392-59807D4381A0}" type="presParOf" srcId="{1EF56562-2CE7-4810-8BC3-1F26D41EC123}" destId="{28D2C700-65DD-45E2-B1A7-97D442CF06D1}" srcOrd="0" destOrd="0" presId="urn:microsoft.com/office/officeart/2005/8/layout/hierarchy6"/>
    <dgm:cxn modelId="{1DD08D1E-04DB-4E6C-9A15-9818D43DE73F}" type="presParOf" srcId="{1EF56562-2CE7-4810-8BC3-1F26D41EC123}" destId="{B5156897-B1F6-4CD2-8343-0C2F11BD7924}" srcOrd="1" destOrd="0" presId="urn:microsoft.com/office/officeart/2005/8/layout/hierarchy6"/>
    <dgm:cxn modelId="{1C221B64-D9BA-483D-8C71-080C75FBCA70}" type="presParOf" srcId="{B5156897-B1F6-4CD2-8343-0C2F11BD7924}" destId="{AB363D8B-F4B7-4A31-9813-AA6B6DC3B6B5}" srcOrd="0" destOrd="0" presId="urn:microsoft.com/office/officeart/2005/8/layout/hierarchy6"/>
    <dgm:cxn modelId="{4C697DFC-EE5F-493B-B7BF-5181B7D3FFCB}" type="presParOf" srcId="{B5156897-B1F6-4CD2-8343-0C2F11BD7924}" destId="{DBA9AEED-815B-47B1-BEED-80AE4D1B0896}" srcOrd="1" destOrd="0" presId="urn:microsoft.com/office/officeart/2005/8/layout/hierarchy6"/>
    <dgm:cxn modelId="{21C827E8-3D75-4E0D-998B-A54A4FC23292}" type="presParOf" srcId="{1EF56562-2CE7-4810-8BC3-1F26D41EC123}" destId="{38108C83-D09F-4CAB-8E0E-7F1328A51582}" srcOrd="2" destOrd="0" presId="urn:microsoft.com/office/officeart/2005/8/layout/hierarchy6"/>
    <dgm:cxn modelId="{CEF9ED66-CC7B-4770-AFCC-956870512FA5}" type="presParOf" srcId="{1EF56562-2CE7-4810-8BC3-1F26D41EC123}" destId="{2D13975D-603E-45F9-A319-4C1E3C474A6C}" srcOrd="3" destOrd="0" presId="urn:microsoft.com/office/officeart/2005/8/layout/hierarchy6"/>
    <dgm:cxn modelId="{FCF554A4-1C1F-4333-9974-5EDA07396403}" type="presParOf" srcId="{2D13975D-603E-45F9-A319-4C1E3C474A6C}" destId="{FC3CE815-720A-46B6-8069-619566776260}" srcOrd="0" destOrd="0" presId="urn:microsoft.com/office/officeart/2005/8/layout/hierarchy6"/>
    <dgm:cxn modelId="{F83CE4D1-5EF1-4990-BCE8-D2039C817172}" type="presParOf" srcId="{2D13975D-603E-45F9-A319-4C1E3C474A6C}" destId="{20009EFF-C188-464D-8144-7BDB6D14C333}" srcOrd="1" destOrd="0" presId="urn:microsoft.com/office/officeart/2005/8/layout/hierarchy6"/>
    <dgm:cxn modelId="{54F95BF6-108A-42E1-9F36-E3D648C71088}" type="presParOf" srcId="{83F1EB3D-467C-4F36-890B-8D9467A5238D}" destId="{53E29532-6822-4C9B-A42C-9612777E4D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A6FAF7-3F07-47D3-8F41-19669E69A8C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52BAE-61D3-4CA6-9461-1D64DFDB9C7E}">
      <dgm:prSet phldrT="[Text]"/>
      <dgm:spPr>
        <a:solidFill>
          <a:srgbClr val="50A9B1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تقسیم بندی بر مبنای مالکیت</a:t>
          </a:r>
          <a:endParaRPr lang="en-US" dirty="0">
            <a:cs typeface="B Mitra" panose="00000400000000000000" pitchFamily="2" charset="-78"/>
          </a:endParaRPr>
        </a:p>
      </dgm:t>
    </dgm:pt>
    <dgm:pt modelId="{9DEB1AF6-9245-437A-9AAA-A750315DFF5D}" type="parTrans" cxnId="{76B95BF5-2D93-491D-8875-0907958CB879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877C9EB8-7EB4-43A7-BAEB-028EF032F7F3}" type="sibTrans" cxnId="{76B95BF5-2D93-491D-8875-0907958CB879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7581CDBC-A926-4206-A785-DA4B09A668D6}">
      <dgm:prSet phldrT="[Text]"/>
      <dgm:spPr>
        <a:solidFill>
          <a:schemeClr val="tx2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مبتنی بر بدهی</a:t>
          </a:r>
          <a:endParaRPr lang="en-US" dirty="0">
            <a:cs typeface="B Mitra" panose="00000400000000000000" pitchFamily="2" charset="-78"/>
          </a:endParaRPr>
        </a:p>
      </dgm:t>
    </dgm:pt>
    <dgm:pt modelId="{83CF7DE9-ABAE-4E3C-B2CC-F1D07A04910C}" type="parTrans" cxnId="{270A28A3-ADB2-4EFE-9A03-3D396C99D67F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0EA7CB4E-E743-489E-AB72-4CE8AE40F819}" type="sibTrans" cxnId="{270A28A3-ADB2-4EFE-9A03-3D396C99D67F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90DC6843-4B37-4460-AB28-A2DB8DE2E3E2}">
      <dgm:prSet phldrT="[Text]"/>
      <dgm:spPr>
        <a:solidFill>
          <a:srgbClr val="FDAC10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مبتنی بر دارایی</a:t>
          </a:r>
          <a:endParaRPr lang="en-US" dirty="0">
            <a:cs typeface="B Mitra" panose="00000400000000000000" pitchFamily="2" charset="-78"/>
          </a:endParaRPr>
        </a:p>
      </dgm:t>
    </dgm:pt>
    <dgm:pt modelId="{510473C8-E097-4D17-AEA2-90A075671322}" type="sibTrans" cxnId="{799ABC57-E86B-47EA-A75C-EC820D3C2DF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23B3BF85-231C-4F9E-9479-738960C79A57}" type="parTrans" cxnId="{799ABC57-E86B-47EA-A75C-EC820D3C2DF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D94D9F59-857D-4863-A0A7-B76FBF8043D8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افزایش سرمایه (فروش سهام)</a:t>
          </a:r>
          <a:endParaRPr lang="en-US" dirty="0">
            <a:cs typeface="B Mitra" panose="00000400000000000000" pitchFamily="2" charset="-78"/>
          </a:endParaRPr>
        </a:p>
      </dgm:t>
    </dgm:pt>
    <dgm:pt modelId="{A76F47B7-7006-46DE-BFD5-9A1B8B8AD348}" type="parTrans" cxnId="{D46CA14B-65F0-4FAF-9DCE-2B655781FE74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1DA2D7E-FA7E-44B5-95B6-27A0DA1AE535}" type="sibTrans" cxnId="{D46CA14B-65F0-4FAF-9DCE-2B655781FE74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BBA00C3-D14F-438F-B9C0-60A68E5C0FA3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فروش سایر دارایی‌ها</a:t>
          </a:r>
        </a:p>
      </dgm:t>
    </dgm:pt>
    <dgm:pt modelId="{772EDC9E-E6A4-4ABD-A962-F6024EB1807A}" type="parTrans" cxnId="{1B507CD2-58F8-43D9-97A0-EB81A1F676C6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022AD414-029F-4E23-A4F8-192FC035792C}" type="sibTrans" cxnId="{1B507CD2-58F8-43D9-97A0-EB81A1F676C6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E4BCE269-5F66-4920-8FEE-958D090F76C7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اندوخته‌ها و سود</a:t>
          </a:r>
        </a:p>
      </dgm:t>
    </dgm:pt>
    <dgm:pt modelId="{80E02279-CED6-440A-BD73-62BE7647F241}" type="parTrans" cxnId="{8C66531C-92C9-45DD-961A-1C38C152F55C}">
      <dgm:prSet/>
      <dgm:spPr/>
      <dgm:t>
        <a:bodyPr/>
        <a:lstStyle/>
        <a:p>
          <a:endParaRPr lang="en-US"/>
        </a:p>
      </dgm:t>
    </dgm:pt>
    <dgm:pt modelId="{8AE036F4-27D3-40E0-9729-4A94A8F8599E}" type="sibTrans" cxnId="{8C66531C-92C9-45DD-961A-1C38C152F55C}">
      <dgm:prSet/>
      <dgm:spPr/>
      <dgm:t>
        <a:bodyPr/>
        <a:lstStyle/>
        <a:p>
          <a:endParaRPr lang="en-US"/>
        </a:p>
      </dgm:t>
    </dgm:pt>
    <dgm:pt modelId="{8199885A-F39C-4059-BA15-72586B300BA3}">
      <dgm:prSet phldrT="[Text]"/>
      <dgm:spPr>
        <a:solidFill>
          <a:schemeClr val="tx2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وام</a:t>
          </a:r>
          <a:endParaRPr lang="en-US" dirty="0">
            <a:cs typeface="B Mitra" panose="00000400000000000000" pitchFamily="2" charset="-78"/>
          </a:endParaRPr>
        </a:p>
      </dgm:t>
    </dgm:pt>
    <dgm:pt modelId="{14F66C26-002E-499F-81AC-D96EFA7391EA}" type="parTrans" cxnId="{D4E77FBD-BB0C-41A2-8ABF-4324830C1C38}">
      <dgm:prSet/>
      <dgm:spPr/>
      <dgm:t>
        <a:bodyPr/>
        <a:lstStyle/>
        <a:p>
          <a:endParaRPr lang="en-US"/>
        </a:p>
      </dgm:t>
    </dgm:pt>
    <dgm:pt modelId="{EBD7FB44-24A5-451C-90D0-8E11671674C7}" type="sibTrans" cxnId="{D4E77FBD-BB0C-41A2-8ABF-4324830C1C38}">
      <dgm:prSet/>
      <dgm:spPr/>
      <dgm:t>
        <a:bodyPr/>
        <a:lstStyle/>
        <a:p>
          <a:endParaRPr lang="en-US"/>
        </a:p>
      </dgm:t>
    </dgm:pt>
    <dgm:pt modelId="{E940391A-442D-4E96-8A02-C352F3E9D332}">
      <dgm:prSet phldrT="[Text]"/>
      <dgm:spPr>
        <a:solidFill>
          <a:schemeClr val="tx2"/>
        </a:solidFill>
      </dgm:spPr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اوراق مشارکت و صکوک</a:t>
          </a:r>
          <a:endParaRPr lang="en-US" dirty="0">
            <a:cs typeface="B Mitra" panose="00000400000000000000" pitchFamily="2" charset="-78"/>
          </a:endParaRPr>
        </a:p>
      </dgm:t>
    </dgm:pt>
    <dgm:pt modelId="{58AC4A38-37BF-4902-8EFE-353E14448041}" type="parTrans" cxnId="{C32AB49C-1641-4C49-AF17-F3534D00F7BA}">
      <dgm:prSet/>
      <dgm:spPr/>
      <dgm:t>
        <a:bodyPr/>
        <a:lstStyle/>
        <a:p>
          <a:endParaRPr lang="en-US"/>
        </a:p>
      </dgm:t>
    </dgm:pt>
    <dgm:pt modelId="{0AB85BCA-1EFF-4775-8682-0956206F489F}" type="sibTrans" cxnId="{C32AB49C-1641-4C49-AF17-F3534D00F7BA}">
      <dgm:prSet/>
      <dgm:spPr/>
      <dgm:t>
        <a:bodyPr/>
        <a:lstStyle/>
        <a:p>
          <a:endParaRPr lang="en-US"/>
        </a:p>
      </dgm:t>
    </dgm:pt>
    <dgm:pt modelId="{ADAC6ED7-3BE1-42C8-8E30-38430402C0E8}" type="pres">
      <dgm:prSet presAssocID="{47A6FAF7-3F07-47D3-8F41-19669E69A8C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9AD34B-04C6-4DF8-B2E0-BEC19BD532EF}" type="pres">
      <dgm:prSet presAssocID="{47A6FAF7-3F07-47D3-8F41-19669E69A8CA}" presName="hierFlow" presStyleCnt="0"/>
      <dgm:spPr/>
    </dgm:pt>
    <dgm:pt modelId="{F2710DE9-18E9-491D-A47B-684CD1B895DF}" type="pres">
      <dgm:prSet presAssocID="{47A6FAF7-3F07-47D3-8F41-19669E69A8C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60D6FA-E181-4924-A5F0-1474D8F29EB0}" type="pres">
      <dgm:prSet presAssocID="{F6552BAE-61D3-4CA6-9461-1D64DFDB9C7E}" presName="Name14" presStyleCnt="0"/>
      <dgm:spPr/>
    </dgm:pt>
    <dgm:pt modelId="{29E17B90-286F-4BC1-9C1F-9679FBD50D9B}" type="pres">
      <dgm:prSet presAssocID="{F6552BAE-61D3-4CA6-9461-1D64DFDB9C7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A4BE94-5C43-4E36-8C5A-C06DE41D73CF}" type="pres">
      <dgm:prSet presAssocID="{F6552BAE-61D3-4CA6-9461-1D64DFDB9C7E}" presName="hierChild2" presStyleCnt="0"/>
      <dgm:spPr/>
    </dgm:pt>
    <dgm:pt modelId="{7AFCED00-EF23-40C1-9197-F54064A8716D}" type="pres">
      <dgm:prSet presAssocID="{83CF7DE9-ABAE-4E3C-B2CC-F1D07A04910C}" presName="Name19" presStyleLbl="parChTrans1D2" presStyleIdx="0" presStyleCnt="2"/>
      <dgm:spPr/>
      <dgm:t>
        <a:bodyPr/>
        <a:lstStyle/>
        <a:p>
          <a:endParaRPr lang="en-US"/>
        </a:p>
      </dgm:t>
    </dgm:pt>
    <dgm:pt modelId="{CC694089-5436-481A-A905-F698980C36EB}" type="pres">
      <dgm:prSet presAssocID="{7581CDBC-A926-4206-A785-DA4B09A668D6}" presName="Name21" presStyleCnt="0"/>
      <dgm:spPr/>
    </dgm:pt>
    <dgm:pt modelId="{0B8AF5E3-99D0-4862-A295-51572991FC2C}" type="pres">
      <dgm:prSet presAssocID="{7581CDBC-A926-4206-A785-DA4B09A668D6}" presName="level2Shape" presStyleLbl="node2" presStyleIdx="0" presStyleCnt="2"/>
      <dgm:spPr/>
      <dgm:t>
        <a:bodyPr/>
        <a:lstStyle/>
        <a:p>
          <a:endParaRPr lang="en-US"/>
        </a:p>
      </dgm:t>
    </dgm:pt>
    <dgm:pt modelId="{143CE536-A1DF-4D2F-8D38-1F8A48D5FC5C}" type="pres">
      <dgm:prSet presAssocID="{7581CDBC-A926-4206-A785-DA4B09A668D6}" presName="hierChild3" presStyleCnt="0"/>
      <dgm:spPr/>
    </dgm:pt>
    <dgm:pt modelId="{DFA974FE-5D1B-4708-BFCE-D17C2DBA6E53}" type="pres">
      <dgm:prSet presAssocID="{14F66C26-002E-499F-81AC-D96EFA7391EA}" presName="Name19" presStyleLbl="parChTrans1D3" presStyleIdx="0" presStyleCnt="5"/>
      <dgm:spPr/>
      <dgm:t>
        <a:bodyPr/>
        <a:lstStyle/>
        <a:p>
          <a:endParaRPr lang="en-US"/>
        </a:p>
      </dgm:t>
    </dgm:pt>
    <dgm:pt modelId="{F2EA3A90-FB2A-4B8F-BB3B-D5D51F880CAC}" type="pres">
      <dgm:prSet presAssocID="{8199885A-F39C-4059-BA15-72586B300BA3}" presName="Name21" presStyleCnt="0"/>
      <dgm:spPr/>
    </dgm:pt>
    <dgm:pt modelId="{26E6C2E2-F180-40CA-9704-BB210D51044D}" type="pres">
      <dgm:prSet presAssocID="{8199885A-F39C-4059-BA15-72586B300BA3}" presName="level2Shape" presStyleLbl="node3" presStyleIdx="0" presStyleCnt="5"/>
      <dgm:spPr/>
      <dgm:t>
        <a:bodyPr/>
        <a:lstStyle/>
        <a:p>
          <a:endParaRPr lang="en-US"/>
        </a:p>
      </dgm:t>
    </dgm:pt>
    <dgm:pt modelId="{7C0D84F1-C8FF-40A8-B1DA-D1F79308359F}" type="pres">
      <dgm:prSet presAssocID="{8199885A-F39C-4059-BA15-72586B300BA3}" presName="hierChild3" presStyleCnt="0"/>
      <dgm:spPr/>
    </dgm:pt>
    <dgm:pt modelId="{04838B6E-1697-4390-9DFC-BE170E6C82E1}" type="pres">
      <dgm:prSet presAssocID="{58AC4A38-37BF-4902-8EFE-353E14448041}" presName="Name19" presStyleLbl="parChTrans1D3" presStyleIdx="1" presStyleCnt="5"/>
      <dgm:spPr/>
      <dgm:t>
        <a:bodyPr/>
        <a:lstStyle/>
        <a:p>
          <a:endParaRPr lang="en-US"/>
        </a:p>
      </dgm:t>
    </dgm:pt>
    <dgm:pt modelId="{828ACD07-AB55-4833-B902-EDF3D456BDB1}" type="pres">
      <dgm:prSet presAssocID="{E940391A-442D-4E96-8A02-C352F3E9D332}" presName="Name21" presStyleCnt="0"/>
      <dgm:spPr/>
    </dgm:pt>
    <dgm:pt modelId="{79E6D0CB-0165-4DC1-B69C-0EA266AA48F1}" type="pres">
      <dgm:prSet presAssocID="{E940391A-442D-4E96-8A02-C352F3E9D332}" presName="level2Shape" presStyleLbl="node3" presStyleIdx="1" presStyleCnt="5"/>
      <dgm:spPr/>
      <dgm:t>
        <a:bodyPr/>
        <a:lstStyle/>
        <a:p>
          <a:endParaRPr lang="en-US"/>
        </a:p>
      </dgm:t>
    </dgm:pt>
    <dgm:pt modelId="{71F1E35E-36EF-4EB7-9153-AADD7C31E1C0}" type="pres">
      <dgm:prSet presAssocID="{E940391A-442D-4E96-8A02-C352F3E9D332}" presName="hierChild3" presStyleCnt="0"/>
      <dgm:spPr/>
    </dgm:pt>
    <dgm:pt modelId="{A74954E9-AD17-441D-9364-4E84EFEF09F8}" type="pres">
      <dgm:prSet presAssocID="{23B3BF85-231C-4F9E-9479-738960C79A57}" presName="Name19" presStyleLbl="parChTrans1D2" presStyleIdx="1" presStyleCnt="2"/>
      <dgm:spPr/>
      <dgm:t>
        <a:bodyPr/>
        <a:lstStyle/>
        <a:p>
          <a:endParaRPr lang="en-US"/>
        </a:p>
      </dgm:t>
    </dgm:pt>
    <dgm:pt modelId="{E927FD29-2318-480E-82DA-39D47963F0D7}" type="pres">
      <dgm:prSet presAssocID="{90DC6843-4B37-4460-AB28-A2DB8DE2E3E2}" presName="Name21" presStyleCnt="0"/>
      <dgm:spPr/>
    </dgm:pt>
    <dgm:pt modelId="{5FF5FD1D-EE5E-473E-B3D8-47591FCEBD5B}" type="pres">
      <dgm:prSet presAssocID="{90DC6843-4B37-4460-AB28-A2DB8DE2E3E2}" presName="level2Shape" presStyleLbl="node2" presStyleIdx="1" presStyleCnt="2"/>
      <dgm:spPr/>
      <dgm:t>
        <a:bodyPr/>
        <a:lstStyle/>
        <a:p>
          <a:endParaRPr lang="en-US"/>
        </a:p>
      </dgm:t>
    </dgm:pt>
    <dgm:pt modelId="{BD844DFB-29AA-4D3A-A76D-BEAF168F6C50}" type="pres">
      <dgm:prSet presAssocID="{90DC6843-4B37-4460-AB28-A2DB8DE2E3E2}" presName="hierChild3" presStyleCnt="0"/>
      <dgm:spPr/>
    </dgm:pt>
    <dgm:pt modelId="{D5AFAD6A-AC55-498C-A578-20622637A603}" type="pres">
      <dgm:prSet presAssocID="{A76F47B7-7006-46DE-BFD5-9A1B8B8AD348}" presName="Name19" presStyleLbl="parChTrans1D3" presStyleIdx="2" presStyleCnt="5"/>
      <dgm:spPr/>
      <dgm:t>
        <a:bodyPr/>
        <a:lstStyle/>
        <a:p>
          <a:endParaRPr lang="en-US"/>
        </a:p>
      </dgm:t>
    </dgm:pt>
    <dgm:pt modelId="{5A5F156D-A182-4C7F-90A5-0FA944501106}" type="pres">
      <dgm:prSet presAssocID="{D94D9F59-857D-4863-A0A7-B76FBF8043D8}" presName="Name21" presStyleCnt="0"/>
      <dgm:spPr/>
    </dgm:pt>
    <dgm:pt modelId="{974A23AB-B417-44F4-833E-D3D1C628F6C6}" type="pres">
      <dgm:prSet presAssocID="{D94D9F59-857D-4863-A0A7-B76FBF8043D8}" presName="level2Shape" presStyleLbl="node3" presStyleIdx="2" presStyleCnt="5"/>
      <dgm:spPr/>
      <dgm:t>
        <a:bodyPr/>
        <a:lstStyle/>
        <a:p>
          <a:endParaRPr lang="en-US"/>
        </a:p>
      </dgm:t>
    </dgm:pt>
    <dgm:pt modelId="{44FC899E-BB6A-44B2-B37A-6CD24D78EDFB}" type="pres">
      <dgm:prSet presAssocID="{D94D9F59-857D-4863-A0A7-B76FBF8043D8}" presName="hierChild3" presStyleCnt="0"/>
      <dgm:spPr/>
    </dgm:pt>
    <dgm:pt modelId="{E1E2ABDF-589A-4E1E-B82C-EC7B0E361DC6}" type="pres">
      <dgm:prSet presAssocID="{772EDC9E-E6A4-4ABD-A962-F6024EB1807A}" presName="Name19" presStyleLbl="parChTrans1D3" presStyleIdx="3" presStyleCnt="5"/>
      <dgm:spPr/>
      <dgm:t>
        <a:bodyPr/>
        <a:lstStyle/>
        <a:p>
          <a:endParaRPr lang="en-US"/>
        </a:p>
      </dgm:t>
    </dgm:pt>
    <dgm:pt modelId="{E628D41F-A3EF-436F-83EC-D1D208760023}" type="pres">
      <dgm:prSet presAssocID="{BBBA00C3-D14F-438F-B9C0-60A68E5C0FA3}" presName="Name21" presStyleCnt="0"/>
      <dgm:spPr/>
    </dgm:pt>
    <dgm:pt modelId="{5C975223-DAA3-4BA2-BEF1-C21740AFA205}" type="pres">
      <dgm:prSet presAssocID="{BBBA00C3-D14F-438F-B9C0-60A68E5C0FA3}" presName="level2Shape" presStyleLbl="node3" presStyleIdx="3" presStyleCnt="5"/>
      <dgm:spPr/>
      <dgm:t>
        <a:bodyPr/>
        <a:lstStyle/>
        <a:p>
          <a:endParaRPr lang="en-US"/>
        </a:p>
      </dgm:t>
    </dgm:pt>
    <dgm:pt modelId="{31848640-18D1-4EE1-9435-2EC4E47CE02C}" type="pres">
      <dgm:prSet presAssocID="{BBBA00C3-D14F-438F-B9C0-60A68E5C0FA3}" presName="hierChild3" presStyleCnt="0"/>
      <dgm:spPr/>
    </dgm:pt>
    <dgm:pt modelId="{1360647B-894F-4E55-B018-97E51D5188E3}" type="pres">
      <dgm:prSet presAssocID="{80E02279-CED6-440A-BD73-62BE7647F241}" presName="Name19" presStyleLbl="parChTrans1D3" presStyleIdx="4" presStyleCnt="5"/>
      <dgm:spPr/>
      <dgm:t>
        <a:bodyPr/>
        <a:lstStyle/>
        <a:p>
          <a:endParaRPr lang="en-US"/>
        </a:p>
      </dgm:t>
    </dgm:pt>
    <dgm:pt modelId="{CECC529A-15CE-4FED-9275-60A206F78455}" type="pres">
      <dgm:prSet presAssocID="{E4BCE269-5F66-4920-8FEE-958D090F76C7}" presName="Name21" presStyleCnt="0"/>
      <dgm:spPr/>
    </dgm:pt>
    <dgm:pt modelId="{5012BDE9-F9C2-45A6-8D3D-92688EC9E3AD}" type="pres">
      <dgm:prSet presAssocID="{E4BCE269-5F66-4920-8FEE-958D090F76C7}" presName="level2Shape" presStyleLbl="node3" presStyleIdx="4" presStyleCnt="5"/>
      <dgm:spPr/>
      <dgm:t>
        <a:bodyPr/>
        <a:lstStyle/>
        <a:p>
          <a:endParaRPr lang="en-US"/>
        </a:p>
      </dgm:t>
    </dgm:pt>
    <dgm:pt modelId="{6146C3C8-4219-4770-85D1-FBFF5A6B2CE3}" type="pres">
      <dgm:prSet presAssocID="{E4BCE269-5F66-4920-8FEE-958D090F76C7}" presName="hierChild3" presStyleCnt="0"/>
      <dgm:spPr/>
    </dgm:pt>
    <dgm:pt modelId="{116D224A-3F56-4CCC-94E9-1665FAB22B9C}" type="pres">
      <dgm:prSet presAssocID="{47A6FAF7-3F07-47D3-8F41-19669E69A8CA}" presName="bgShapesFlow" presStyleCnt="0"/>
      <dgm:spPr/>
    </dgm:pt>
  </dgm:ptLst>
  <dgm:cxnLst>
    <dgm:cxn modelId="{39139D35-F2A1-42AF-A95E-76E8B853C3B7}" type="presOf" srcId="{14F66C26-002E-499F-81AC-D96EFA7391EA}" destId="{DFA974FE-5D1B-4708-BFCE-D17C2DBA6E53}" srcOrd="0" destOrd="0" presId="urn:microsoft.com/office/officeart/2005/8/layout/hierarchy6"/>
    <dgm:cxn modelId="{1D1E1332-4376-40CE-A6A7-75C525F39B9A}" type="presOf" srcId="{A76F47B7-7006-46DE-BFD5-9A1B8B8AD348}" destId="{D5AFAD6A-AC55-498C-A578-20622637A603}" srcOrd="0" destOrd="0" presId="urn:microsoft.com/office/officeart/2005/8/layout/hierarchy6"/>
    <dgm:cxn modelId="{DDFEA68B-84B1-487A-ADA1-089A476425BE}" type="presOf" srcId="{47A6FAF7-3F07-47D3-8F41-19669E69A8CA}" destId="{ADAC6ED7-3BE1-42C8-8E30-38430402C0E8}" srcOrd="0" destOrd="0" presId="urn:microsoft.com/office/officeart/2005/8/layout/hierarchy6"/>
    <dgm:cxn modelId="{E0D4509B-56CA-4960-8C61-7653B08DF837}" type="presOf" srcId="{BBBA00C3-D14F-438F-B9C0-60A68E5C0FA3}" destId="{5C975223-DAA3-4BA2-BEF1-C21740AFA205}" srcOrd="0" destOrd="0" presId="urn:microsoft.com/office/officeart/2005/8/layout/hierarchy6"/>
    <dgm:cxn modelId="{1B507CD2-58F8-43D9-97A0-EB81A1F676C6}" srcId="{90DC6843-4B37-4460-AB28-A2DB8DE2E3E2}" destId="{BBBA00C3-D14F-438F-B9C0-60A68E5C0FA3}" srcOrd="1" destOrd="0" parTransId="{772EDC9E-E6A4-4ABD-A962-F6024EB1807A}" sibTransId="{022AD414-029F-4E23-A4F8-192FC035792C}"/>
    <dgm:cxn modelId="{DF4C2C48-33AF-4B11-B82B-D6D2DA2BE8A1}" type="presOf" srcId="{83CF7DE9-ABAE-4E3C-B2CC-F1D07A04910C}" destId="{7AFCED00-EF23-40C1-9197-F54064A8716D}" srcOrd="0" destOrd="0" presId="urn:microsoft.com/office/officeart/2005/8/layout/hierarchy6"/>
    <dgm:cxn modelId="{678F9160-C622-40C1-992C-0682E12BC609}" type="presOf" srcId="{D94D9F59-857D-4863-A0A7-B76FBF8043D8}" destId="{974A23AB-B417-44F4-833E-D3D1C628F6C6}" srcOrd="0" destOrd="0" presId="urn:microsoft.com/office/officeart/2005/8/layout/hierarchy6"/>
    <dgm:cxn modelId="{EAE8A3C1-9DFC-4259-B74F-4D31E0D53E9E}" type="presOf" srcId="{23B3BF85-231C-4F9E-9479-738960C79A57}" destId="{A74954E9-AD17-441D-9364-4E84EFEF09F8}" srcOrd="0" destOrd="0" presId="urn:microsoft.com/office/officeart/2005/8/layout/hierarchy6"/>
    <dgm:cxn modelId="{70C07DDB-AAA3-4D6F-9E74-5335F41686F0}" type="presOf" srcId="{772EDC9E-E6A4-4ABD-A962-F6024EB1807A}" destId="{E1E2ABDF-589A-4E1E-B82C-EC7B0E361DC6}" srcOrd="0" destOrd="0" presId="urn:microsoft.com/office/officeart/2005/8/layout/hierarchy6"/>
    <dgm:cxn modelId="{A33B6DC2-81BF-40B9-9C52-10FEC455CD45}" type="presOf" srcId="{58AC4A38-37BF-4902-8EFE-353E14448041}" destId="{04838B6E-1697-4390-9DFC-BE170E6C82E1}" srcOrd="0" destOrd="0" presId="urn:microsoft.com/office/officeart/2005/8/layout/hierarchy6"/>
    <dgm:cxn modelId="{76B95BF5-2D93-491D-8875-0907958CB879}" srcId="{47A6FAF7-3F07-47D3-8F41-19669E69A8CA}" destId="{F6552BAE-61D3-4CA6-9461-1D64DFDB9C7E}" srcOrd="0" destOrd="0" parTransId="{9DEB1AF6-9245-437A-9AAA-A750315DFF5D}" sibTransId="{877C9EB8-7EB4-43A7-BAEB-028EF032F7F3}"/>
    <dgm:cxn modelId="{270A28A3-ADB2-4EFE-9A03-3D396C99D67F}" srcId="{F6552BAE-61D3-4CA6-9461-1D64DFDB9C7E}" destId="{7581CDBC-A926-4206-A785-DA4B09A668D6}" srcOrd="0" destOrd="0" parTransId="{83CF7DE9-ABAE-4E3C-B2CC-F1D07A04910C}" sibTransId="{0EA7CB4E-E743-489E-AB72-4CE8AE40F819}"/>
    <dgm:cxn modelId="{EFE06321-B737-4D36-89C7-3FB443E1AA07}" type="presOf" srcId="{80E02279-CED6-440A-BD73-62BE7647F241}" destId="{1360647B-894F-4E55-B018-97E51D5188E3}" srcOrd="0" destOrd="0" presId="urn:microsoft.com/office/officeart/2005/8/layout/hierarchy6"/>
    <dgm:cxn modelId="{AAA247B2-EB6B-4CA6-83B2-3BB06388D255}" type="presOf" srcId="{8199885A-F39C-4059-BA15-72586B300BA3}" destId="{26E6C2E2-F180-40CA-9704-BB210D51044D}" srcOrd="0" destOrd="0" presId="urn:microsoft.com/office/officeart/2005/8/layout/hierarchy6"/>
    <dgm:cxn modelId="{5FB3A270-7895-4FDC-B8D8-6317815737BB}" type="presOf" srcId="{E940391A-442D-4E96-8A02-C352F3E9D332}" destId="{79E6D0CB-0165-4DC1-B69C-0EA266AA48F1}" srcOrd="0" destOrd="0" presId="urn:microsoft.com/office/officeart/2005/8/layout/hierarchy6"/>
    <dgm:cxn modelId="{799ABC57-E86B-47EA-A75C-EC820D3C2DF7}" srcId="{F6552BAE-61D3-4CA6-9461-1D64DFDB9C7E}" destId="{90DC6843-4B37-4460-AB28-A2DB8DE2E3E2}" srcOrd="1" destOrd="0" parTransId="{23B3BF85-231C-4F9E-9479-738960C79A57}" sibTransId="{510473C8-E097-4D17-AEA2-90A075671322}"/>
    <dgm:cxn modelId="{8C66531C-92C9-45DD-961A-1C38C152F55C}" srcId="{90DC6843-4B37-4460-AB28-A2DB8DE2E3E2}" destId="{E4BCE269-5F66-4920-8FEE-958D090F76C7}" srcOrd="2" destOrd="0" parTransId="{80E02279-CED6-440A-BD73-62BE7647F241}" sibTransId="{8AE036F4-27D3-40E0-9729-4A94A8F8599E}"/>
    <dgm:cxn modelId="{D46CA14B-65F0-4FAF-9DCE-2B655781FE74}" srcId="{90DC6843-4B37-4460-AB28-A2DB8DE2E3E2}" destId="{D94D9F59-857D-4863-A0A7-B76FBF8043D8}" srcOrd="0" destOrd="0" parTransId="{A76F47B7-7006-46DE-BFD5-9A1B8B8AD348}" sibTransId="{B1DA2D7E-FA7E-44B5-95B6-27A0DA1AE535}"/>
    <dgm:cxn modelId="{C32AB49C-1641-4C49-AF17-F3534D00F7BA}" srcId="{7581CDBC-A926-4206-A785-DA4B09A668D6}" destId="{E940391A-442D-4E96-8A02-C352F3E9D332}" srcOrd="1" destOrd="0" parTransId="{58AC4A38-37BF-4902-8EFE-353E14448041}" sibTransId="{0AB85BCA-1EFF-4775-8682-0956206F489F}"/>
    <dgm:cxn modelId="{ED05AFD6-6ADE-496D-BAF2-66E8CFE2C412}" type="presOf" srcId="{E4BCE269-5F66-4920-8FEE-958D090F76C7}" destId="{5012BDE9-F9C2-45A6-8D3D-92688EC9E3AD}" srcOrd="0" destOrd="0" presId="urn:microsoft.com/office/officeart/2005/8/layout/hierarchy6"/>
    <dgm:cxn modelId="{1A4B9048-6576-43DD-9106-98C587260523}" type="presOf" srcId="{90DC6843-4B37-4460-AB28-A2DB8DE2E3E2}" destId="{5FF5FD1D-EE5E-473E-B3D8-47591FCEBD5B}" srcOrd="0" destOrd="0" presId="urn:microsoft.com/office/officeart/2005/8/layout/hierarchy6"/>
    <dgm:cxn modelId="{DDE08DC7-20EC-42C1-8D34-A05D139EC903}" type="presOf" srcId="{7581CDBC-A926-4206-A785-DA4B09A668D6}" destId="{0B8AF5E3-99D0-4862-A295-51572991FC2C}" srcOrd="0" destOrd="0" presId="urn:microsoft.com/office/officeart/2005/8/layout/hierarchy6"/>
    <dgm:cxn modelId="{D4E77FBD-BB0C-41A2-8ABF-4324830C1C38}" srcId="{7581CDBC-A926-4206-A785-DA4B09A668D6}" destId="{8199885A-F39C-4059-BA15-72586B300BA3}" srcOrd="0" destOrd="0" parTransId="{14F66C26-002E-499F-81AC-D96EFA7391EA}" sibTransId="{EBD7FB44-24A5-451C-90D0-8E11671674C7}"/>
    <dgm:cxn modelId="{E2AF2397-B556-43DB-A83D-E47C0BFE5048}" type="presOf" srcId="{F6552BAE-61D3-4CA6-9461-1D64DFDB9C7E}" destId="{29E17B90-286F-4BC1-9C1F-9679FBD50D9B}" srcOrd="0" destOrd="0" presId="urn:microsoft.com/office/officeart/2005/8/layout/hierarchy6"/>
    <dgm:cxn modelId="{22E71132-CC33-4C88-81C3-8BC3E6202CAE}" type="presParOf" srcId="{ADAC6ED7-3BE1-42C8-8E30-38430402C0E8}" destId="{4E9AD34B-04C6-4DF8-B2E0-BEC19BD532EF}" srcOrd="0" destOrd="0" presId="urn:microsoft.com/office/officeart/2005/8/layout/hierarchy6"/>
    <dgm:cxn modelId="{6E0076F1-79C8-43B4-9727-E0E8A083F89D}" type="presParOf" srcId="{4E9AD34B-04C6-4DF8-B2E0-BEC19BD532EF}" destId="{F2710DE9-18E9-491D-A47B-684CD1B895DF}" srcOrd="0" destOrd="0" presId="urn:microsoft.com/office/officeart/2005/8/layout/hierarchy6"/>
    <dgm:cxn modelId="{320CCD68-6618-41FA-AD0A-E6B333126C11}" type="presParOf" srcId="{F2710DE9-18E9-491D-A47B-684CD1B895DF}" destId="{C360D6FA-E181-4924-A5F0-1474D8F29EB0}" srcOrd="0" destOrd="0" presId="urn:microsoft.com/office/officeart/2005/8/layout/hierarchy6"/>
    <dgm:cxn modelId="{078F8946-176E-476E-B8AF-19D7F48A6191}" type="presParOf" srcId="{C360D6FA-E181-4924-A5F0-1474D8F29EB0}" destId="{29E17B90-286F-4BC1-9C1F-9679FBD50D9B}" srcOrd="0" destOrd="0" presId="urn:microsoft.com/office/officeart/2005/8/layout/hierarchy6"/>
    <dgm:cxn modelId="{1BB6D293-7CAB-4320-B82D-131CC481E17B}" type="presParOf" srcId="{C360D6FA-E181-4924-A5F0-1474D8F29EB0}" destId="{01A4BE94-5C43-4E36-8C5A-C06DE41D73CF}" srcOrd="1" destOrd="0" presId="urn:microsoft.com/office/officeart/2005/8/layout/hierarchy6"/>
    <dgm:cxn modelId="{132B1E7E-B5B4-4D45-8E86-CD71FAE52459}" type="presParOf" srcId="{01A4BE94-5C43-4E36-8C5A-C06DE41D73CF}" destId="{7AFCED00-EF23-40C1-9197-F54064A8716D}" srcOrd="0" destOrd="0" presId="urn:microsoft.com/office/officeart/2005/8/layout/hierarchy6"/>
    <dgm:cxn modelId="{33DE3EB1-79E5-452E-A166-DCD4F650235D}" type="presParOf" srcId="{01A4BE94-5C43-4E36-8C5A-C06DE41D73CF}" destId="{CC694089-5436-481A-A905-F698980C36EB}" srcOrd="1" destOrd="0" presId="urn:microsoft.com/office/officeart/2005/8/layout/hierarchy6"/>
    <dgm:cxn modelId="{2713F8C0-7BE9-4CE5-A32A-38DA20DB2762}" type="presParOf" srcId="{CC694089-5436-481A-A905-F698980C36EB}" destId="{0B8AF5E3-99D0-4862-A295-51572991FC2C}" srcOrd="0" destOrd="0" presId="urn:microsoft.com/office/officeart/2005/8/layout/hierarchy6"/>
    <dgm:cxn modelId="{6DECBA41-8CA8-44CF-8E91-56E8BC5C8ECC}" type="presParOf" srcId="{CC694089-5436-481A-A905-F698980C36EB}" destId="{143CE536-A1DF-4D2F-8D38-1F8A48D5FC5C}" srcOrd="1" destOrd="0" presId="urn:microsoft.com/office/officeart/2005/8/layout/hierarchy6"/>
    <dgm:cxn modelId="{5287273D-E5C9-4D92-B8A2-42FAB37076C8}" type="presParOf" srcId="{143CE536-A1DF-4D2F-8D38-1F8A48D5FC5C}" destId="{DFA974FE-5D1B-4708-BFCE-D17C2DBA6E53}" srcOrd="0" destOrd="0" presId="urn:microsoft.com/office/officeart/2005/8/layout/hierarchy6"/>
    <dgm:cxn modelId="{D88FDAE0-8BE3-4FDB-8E4F-94A7D2804BA9}" type="presParOf" srcId="{143CE536-A1DF-4D2F-8D38-1F8A48D5FC5C}" destId="{F2EA3A90-FB2A-4B8F-BB3B-D5D51F880CAC}" srcOrd="1" destOrd="0" presId="urn:microsoft.com/office/officeart/2005/8/layout/hierarchy6"/>
    <dgm:cxn modelId="{C2FC0ECC-47B7-4073-86D5-AE61A4478F73}" type="presParOf" srcId="{F2EA3A90-FB2A-4B8F-BB3B-D5D51F880CAC}" destId="{26E6C2E2-F180-40CA-9704-BB210D51044D}" srcOrd="0" destOrd="0" presId="urn:microsoft.com/office/officeart/2005/8/layout/hierarchy6"/>
    <dgm:cxn modelId="{C8846E8D-332B-4897-B3C9-8A385F41FDC7}" type="presParOf" srcId="{F2EA3A90-FB2A-4B8F-BB3B-D5D51F880CAC}" destId="{7C0D84F1-C8FF-40A8-B1DA-D1F79308359F}" srcOrd="1" destOrd="0" presId="urn:microsoft.com/office/officeart/2005/8/layout/hierarchy6"/>
    <dgm:cxn modelId="{41AEBC22-6784-44DE-BDB0-F96DCFC5F0BE}" type="presParOf" srcId="{143CE536-A1DF-4D2F-8D38-1F8A48D5FC5C}" destId="{04838B6E-1697-4390-9DFC-BE170E6C82E1}" srcOrd="2" destOrd="0" presId="urn:microsoft.com/office/officeart/2005/8/layout/hierarchy6"/>
    <dgm:cxn modelId="{522E2A71-4343-4897-92B4-451722D9F1ED}" type="presParOf" srcId="{143CE536-A1DF-4D2F-8D38-1F8A48D5FC5C}" destId="{828ACD07-AB55-4833-B902-EDF3D456BDB1}" srcOrd="3" destOrd="0" presId="urn:microsoft.com/office/officeart/2005/8/layout/hierarchy6"/>
    <dgm:cxn modelId="{796219FE-080B-4EB9-AA3F-C10BD866B36F}" type="presParOf" srcId="{828ACD07-AB55-4833-B902-EDF3D456BDB1}" destId="{79E6D0CB-0165-4DC1-B69C-0EA266AA48F1}" srcOrd="0" destOrd="0" presId="urn:microsoft.com/office/officeart/2005/8/layout/hierarchy6"/>
    <dgm:cxn modelId="{B31A95F2-E0F7-480B-AF8A-236B9FF10E52}" type="presParOf" srcId="{828ACD07-AB55-4833-B902-EDF3D456BDB1}" destId="{71F1E35E-36EF-4EB7-9153-AADD7C31E1C0}" srcOrd="1" destOrd="0" presId="urn:microsoft.com/office/officeart/2005/8/layout/hierarchy6"/>
    <dgm:cxn modelId="{6A669CEB-FDEB-46EA-9048-2947CBFADFC6}" type="presParOf" srcId="{01A4BE94-5C43-4E36-8C5A-C06DE41D73CF}" destId="{A74954E9-AD17-441D-9364-4E84EFEF09F8}" srcOrd="2" destOrd="0" presId="urn:microsoft.com/office/officeart/2005/8/layout/hierarchy6"/>
    <dgm:cxn modelId="{6AAC5621-CD63-498F-8553-0469C8C8E0BF}" type="presParOf" srcId="{01A4BE94-5C43-4E36-8C5A-C06DE41D73CF}" destId="{E927FD29-2318-480E-82DA-39D47963F0D7}" srcOrd="3" destOrd="0" presId="urn:microsoft.com/office/officeart/2005/8/layout/hierarchy6"/>
    <dgm:cxn modelId="{1D1793D4-6B91-4FDA-9AE6-F3CB89C989A1}" type="presParOf" srcId="{E927FD29-2318-480E-82DA-39D47963F0D7}" destId="{5FF5FD1D-EE5E-473E-B3D8-47591FCEBD5B}" srcOrd="0" destOrd="0" presId="urn:microsoft.com/office/officeart/2005/8/layout/hierarchy6"/>
    <dgm:cxn modelId="{76AD2A41-BEF9-455B-BC5A-4358C3C744AD}" type="presParOf" srcId="{E927FD29-2318-480E-82DA-39D47963F0D7}" destId="{BD844DFB-29AA-4D3A-A76D-BEAF168F6C50}" srcOrd="1" destOrd="0" presId="urn:microsoft.com/office/officeart/2005/8/layout/hierarchy6"/>
    <dgm:cxn modelId="{FFA4A224-4137-40F8-A622-79610E58483A}" type="presParOf" srcId="{BD844DFB-29AA-4D3A-A76D-BEAF168F6C50}" destId="{D5AFAD6A-AC55-498C-A578-20622637A603}" srcOrd="0" destOrd="0" presId="urn:microsoft.com/office/officeart/2005/8/layout/hierarchy6"/>
    <dgm:cxn modelId="{7AF70A7D-55E7-4D9D-B7EE-2A9BA81EFE7B}" type="presParOf" srcId="{BD844DFB-29AA-4D3A-A76D-BEAF168F6C50}" destId="{5A5F156D-A182-4C7F-90A5-0FA944501106}" srcOrd="1" destOrd="0" presId="urn:microsoft.com/office/officeart/2005/8/layout/hierarchy6"/>
    <dgm:cxn modelId="{1F15E09F-B0BB-4792-B066-D289E0222978}" type="presParOf" srcId="{5A5F156D-A182-4C7F-90A5-0FA944501106}" destId="{974A23AB-B417-44F4-833E-D3D1C628F6C6}" srcOrd="0" destOrd="0" presId="urn:microsoft.com/office/officeart/2005/8/layout/hierarchy6"/>
    <dgm:cxn modelId="{C222FAE5-870F-4D8C-B8DC-5336E34D1247}" type="presParOf" srcId="{5A5F156D-A182-4C7F-90A5-0FA944501106}" destId="{44FC899E-BB6A-44B2-B37A-6CD24D78EDFB}" srcOrd="1" destOrd="0" presId="urn:microsoft.com/office/officeart/2005/8/layout/hierarchy6"/>
    <dgm:cxn modelId="{11DDE9B6-E842-4499-93C7-42AFB9E23DCE}" type="presParOf" srcId="{BD844DFB-29AA-4D3A-A76D-BEAF168F6C50}" destId="{E1E2ABDF-589A-4E1E-B82C-EC7B0E361DC6}" srcOrd="2" destOrd="0" presId="urn:microsoft.com/office/officeart/2005/8/layout/hierarchy6"/>
    <dgm:cxn modelId="{EE33D2E5-D787-4070-AF26-1129FD358A2C}" type="presParOf" srcId="{BD844DFB-29AA-4D3A-A76D-BEAF168F6C50}" destId="{E628D41F-A3EF-436F-83EC-D1D208760023}" srcOrd="3" destOrd="0" presId="urn:microsoft.com/office/officeart/2005/8/layout/hierarchy6"/>
    <dgm:cxn modelId="{514D4E85-2D4F-499E-96D0-C7AEC5CDD457}" type="presParOf" srcId="{E628D41F-A3EF-436F-83EC-D1D208760023}" destId="{5C975223-DAA3-4BA2-BEF1-C21740AFA205}" srcOrd="0" destOrd="0" presId="urn:microsoft.com/office/officeart/2005/8/layout/hierarchy6"/>
    <dgm:cxn modelId="{B4C3838C-ED90-465A-B45E-5C1E17C14075}" type="presParOf" srcId="{E628D41F-A3EF-436F-83EC-D1D208760023}" destId="{31848640-18D1-4EE1-9435-2EC4E47CE02C}" srcOrd="1" destOrd="0" presId="urn:microsoft.com/office/officeart/2005/8/layout/hierarchy6"/>
    <dgm:cxn modelId="{9414C235-DEC6-4852-A3C0-87A93B345EE4}" type="presParOf" srcId="{BD844DFB-29AA-4D3A-A76D-BEAF168F6C50}" destId="{1360647B-894F-4E55-B018-97E51D5188E3}" srcOrd="4" destOrd="0" presId="urn:microsoft.com/office/officeart/2005/8/layout/hierarchy6"/>
    <dgm:cxn modelId="{80674E14-CF7D-4B2E-8DCF-F82A5D50E94C}" type="presParOf" srcId="{BD844DFB-29AA-4D3A-A76D-BEAF168F6C50}" destId="{CECC529A-15CE-4FED-9275-60A206F78455}" srcOrd="5" destOrd="0" presId="urn:microsoft.com/office/officeart/2005/8/layout/hierarchy6"/>
    <dgm:cxn modelId="{E2D587E2-A809-47FC-92ED-8D03AC6059D0}" type="presParOf" srcId="{CECC529A-15CE-4FED-9275-60A206F78455}" destId="{5012BDE9-F9C2-45A6-8D3D-92688EC9E3AD}" srcOrd="0" destOrd="0" presId="urn:microsoft.com/office/officeart/2005/8/layout/hierarchy6"/>
    <dgm:cxn modelId="{8E41279F-BABC-4147-81E6-25A2613C7A19}" type="presParOf" srcId="{CECC529A-15CE-4FED-9275-60A206F78455}" destId="{6146C3C8-4219-4770-85D1-FBFF5A6B2CE3}" srcOrd="1" destOrd="0" presId="urn:microsoft.com/office/officeart/2005/8/layout/hierarchy6"/>
    <dgm:cxn modelId="{6FCE3A86-AE93-4053-A860-09B7C062E94F}" type="presParOf" srcId="{ADAC6ED7-3BE1-42C8-8E30-38430402C0E8}" destId="{116D224A-3F56-4CCC-94E9-1665FAB22B9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3BCA30-BA4D-4FBF-A967-60D6E5827BF8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F6A6E8-55D9-4747-9AAF-5721A92C879B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ریسک</a:t>
          </a:r>
          <a:endParaRPr lang="en-US" dirty="0">
            <a:cs typeface="B Mitra" panose="00000400000000000000" pitchFamily="2" charset="-78"/>
          </a:endParaRPr>
        </a:p>
      </dgm:t>
    </dgm:pt>
    <dgm:pt modelId="{3040F5D8-B14C-4C95-9590-81698463D1B1}" type="parTrans" cxnId="{7CC8A865-AAA4-4DF5-86F4-54C3F7466612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CCBA298-493D-4891-AB52-39DA0CE4AFA6}" type="sibTrans" cxnId="{7CC8A865-AAA4-4DF5-86F4-54C3F7466612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17AE9440-D5F4-426A-BC9E-74B4C699355A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عدم قطعیت</a:t>
          </a:r>
          <a:endParaRPr lang="en-US" dirty="0">
            <a:cs typeface="B Mitra" panose="00000400000000000000" pitchFamily="2" charset="-78"/>
          </a:endParaRPr>
        </a:p>
      </dgm:t>
    </dgm:pt>
    <dgm:pt modelId="{FD433404-232C-4F25-AB0F-9248F3AFEA27}" type="parTrans" cxnId="{9CD48E74-03CD-44C0-899C-DA946EBE6C9B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D5F150EC-9E41-48D8-B3FF-CFEFB3159C23}" type="sibTrans" cxnId="{9CD48E74-03CD-44C0-899C-DA946EBE6C9B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2549B321-FA8B-4F9D-980B-B505AFBBC1E1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بازده</a:t>
          </a:r>
          <a:endParaRPr lang="en-US" dirty="0">
            <a:cs typeface="B Mitra" panose="00000400000000000000" pitchFamily="2" charset="-78"/>
          </a:endParaRPr>
        </a:p>
      </dgm:t>
    </dgm:pt>
    <dgm:pt modelId="{C56BF137-B7DA-4459-8C83-421F72DB8506}" type="parTrans" cxnId="{7B22F46A-A5CB-4028-8F5C-F451C65BFA9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52CA5E0A-7D3C-44D2-879B-A168ABF8737A}" type="sibTrans" cxnId="{7B22F46A-A5CB-4028-8F5C-F451C65BFA9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36AC49C8-44EA-4E98-A066-8A62F37C130C}">
      <dgm:prSet phldrT="[Text]"/>
      <dgm:spPr/>
      <dgm:t>
        <a:bodyPr/>
        <a:lstStyle/>
        <a:p>
          <a:r>
            <a:rPr lang="fa-IR" dirty="0" smtClean="0">
              <a:cs typeface="B Mitra" panose="00000400000000000000" pitchFamily="2" charset="-78"/>
            </a:rPr>
            <a:t>پتانسیل رشد بالا</a:t>
          </a:r>
          <a:endParaRPr lang="en-US" dirty="0">
            <a:cs typeface="B Mitra" panose="00000400000000000000" pitchFamily="2" charset="-78"/>
          </a:endParaRPr>
        </a:p>
      </dgm:t>
    </dgm:pt>
    <dgm:pt modelId="{DD857E79-916C-45A1-A005-83DBC3D54397}" type="parTrans" cxnId="{7A88ABBD-27B7-49A6-85E7-2725C01BE8E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AF4E7379-BA3C-4CBB-977A-C3A962A31951}" type="sibTrans" cxnId="{7A88ABBD-27B7-49A6-85E7-2725C01BE8E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D108346D-8196-422D-9AA0-F6832D5E37BB}" type="pres">
      <dgm:prSet presAssocID="{603BCA30-BA4D-4FBF-A967-60D6E5827BF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670352-D005-49CA-B564-BD520DAA4894}" type="pres">
      <dgm:prSet presAssocID="{603BCA30-BA4D-4FBF-A967-60D6E5827BF8}" presName="dummyMaxCanvas" presStyleCnt="0"/>
      <dgm:spPr/>
    </dgm:pt>
    <dgm:pt modelId="{AEFEEC05-981F-4B7B-8301-429BB937382D}" type="pres">
      <dgm:prSet presAssocID="{603BCA30-BA4D-4FBF-A967-60D6E5827BF8}" presName="parentComposite" presStyleCnt="0"/>
      <dgm:spPr/>
    </dgm:pt>
    <dgm:pt modelId="{F327C507-4336-4712-851D-39B836ED2E7E}" type="pres">
      <dgm:prSet presAssocID="{603BCA30-BA4D-4FBF-A967-60D6E5827BF8}" presName="parent1" presStyleLbl="alignAccFollowNode1" presStyleIdx="0" presStyleCnt="4" custLinFactY="1361" custLinFactNeighborX="-54765" custLinFactNeighborY="10000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863F3D3D-49C8-4B8E-B867-DB2DD60AD3DB}" type="pres">
      <dgm:prSet presAssocID="{603BCA30-BA4D-4FBF-A967-60D6E5827BF8}" presName="parent2" presStyleLbl="alignAccFollowNode1" presStyleIdx="1" presStyleCnt="4" custLinFactY="4147" custLinFactNeighborX="66934" custLinFactNeighborY="10000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A82A986-AD08-41CF-A6B0-5CE5216DF66F}" type="pres">
      <dgm:prSet presAssocID="{603BCA30-BA4D-4FBF-A967-60D6E5827BF8}" presName="childrenComposite" presStyleCnt="0"/>
      <dgm:spPr/>
    </dgm:pt>
    <dgm:pt modelId="{B2D41478-0793-4E76-85EE-09A0C55A890D}" type="pres">
      <dgm:prSet presAssocID="{603BCA30-BA4D-4FBF-A967-60D6E5827BF8}" presName="dummyMaxCanvas_ChildArea" presStyleCnt="0"/>
      <dgm:spPr/>
    </dgm:pt>
    <dgm:pt modelId="{9119FB61-AE53-49C7-87CB-1183AC2ADE1B}" type="pres">
      <dgm:prSet presAssocID="{603BCA30-BA4D-4FBF-A967-60D6E5827BF8}" presName="fulcrum" presStyleLbl="alignAccFollowNode1" presStyleIdx="2" presStyleCnt="4"/>
      <dgm:spPr/>
    </dgm:pt>
    <dgm:pt modelId="{D9ECE6B7-B0AB-4E36-A4F9-9259BE5AA811}" type="pres">
      <dgm:prSet presAssocID="{603BCA30-BA4D-4FBF-A967-60D6E5827BF8}" presName="balance_11" presStyleLbl="alignAccFollowNode1" presStyleIdx="3" presStyleCnt="4" custScaleX="147986" custScaleY="77576">
        <dgm:presLayoutVars>
          <dgm:bulletEnabled val="1"/>
        </dgm:presLayoutVars>
      </dgm:prSet>
      <dgm:spPr/>
    </dgm:pt>
    <dgm:pt modelId="{4B7C2C27-E3F5-4D14-BA61-678B902B4755}" type="pres">
      <dgm:prSet presAssocID="{603BCA30-BA4D-4FBF-A967-60D6E5827BF8}" presName="left_11_1" presStyleLbl="node1" presStyleIdx="0" presStyleCnt="2" custScaleX="184142" custScaleY="53724" custLinFactNeighborX="-57199" custLinFactNeighborY="20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031E4-71C4-49C0-A1BD-ABBC62AD61E6}" type="pres">
      <dgm:prSet presAssocID="{603BCA30-BA4D-4FBF-A967-60D6E5827BF8}" presName="right_11_1" presStyleLbl="node1" presStyleIdx="1" presStyleCnt="2" custScaleX="201181" custScaleY="52090" custLinFactNeighborX="62068" custLinFactNeighborY="179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C8A865-AAA4-4DF5-86F4-54C3F7466612}" srcId="{603BCA30-BA4D-4FBF-A967-60D6E5827BF8}" destId="{72F6A6E8-55D9-4747-9AAF-5721A92C879B}" srcOrd="0" destOrd="0" parTransId="{3040F5D8-B14C-4C95-9590-81698463D1B1}" sibTransId="{BCCBA298-493D-4891-AB52-39DA0CE4AFA6}"/>
    <dgm:cxn modelId="{C665ED44-6953-4ABF-BE95-DD8680E2ED17}" type="presOf" srcId="{72F6A6E8-55D9-4747-9AAF-5721A92C879B}" destId="{F327C507-4336-4712-851D-39B836ED2E7E}" srcOrd="0" destOrd="0" presId="urn:microsoft.com/office/officeart/2005/8/layout/balance1"/>
    <dgm:cxn modelId="{282FD30C-B247-48AE-8528-9A2FD68C1C23}" type="presOf" srcId="{2549B321-FA8B-4F9D-980B-B505AFBBC1E1}" destId="{863F3D3D-49C8-4B8E-B867-DB2DD60AD3DB}" srcOrd="0" destOrd="0" presId="urn:microsoft.com/office/officeart/2005/8/layout/balance1"/>
    <dgm:cxn modelId="{7B22F46A-A5CB-4028-8F5C-F451C65BFA9D}" srcId="{603BCA30-BA4D-4FBF-A967-60D6E5827BF8}" destId="{2549B321-FA8B-4F9D-980B-B505AFBBC1E1}" srcOrd="1" destOrd="0" parTransId="{C56BF137-B7DA-4459-8C83-421F72DB8506}" sibTransId="{52CA5E0A-7D3C-44D2-879B-A168ABF8737A}"/>
    <dgm:cxn modelId="{7A88ABBD-27B7-49A6-85E7-2725C01BE8ED}" srcId="{2549B321-FA8B-4F9D-980B-B505AFBBC1E1}" destId="{36AC49C8-44EA-4E98-A066-8A62F37C130C}" srcOrd="0" destOrd="0" parTransId="{DD857E79-916C-45A1-A005-83DBC3D54397}" sibTransId="{AF4E7379-BA3C-4CBB-977A-C3A962A31951}"/>
    <dgm:cxn modelId="{90E11438-456B-45AE-949C-83E6FB87CC2D}" type="presOf" srcId="{603BCA30-BA4D-4FBF-A967-60D6E5827BF8}" destId="{D108346D-8196-422D-9AA0-F6832D5E37BB}" srcOrd="0" destOrd="0" presId="urn:microsoft.com/office/officeart/2005/8/layout/balance1"/>
    <dgm:cxn modelId="{9CD48E74-03CD-44C0-899C-DA946EBE6C9B}" srcId="{72F6A6E8-55D9-4747-9AAF-5721A92C879B}" destId="{17AE9440-D5F4-426A-BC9E-74B4C699355A}" srcOrd="0" destOrd="0" parTransId="{FD433404-232C-4F25-AB0F-9248F3AFEA27}" sibTransId="{D5F150EC-9E41-48D8-B3FF-CFEFB3159C23}"/>
    <dgm:cxn modelId="{A03692BD-1F26-440C-91B2-F2532A2F513D}" type="presOf" srcId="{17AE9440-D5F4-426A-BC9E-74B4C699355A}" destId="{4B7C2C27-E3F5-4D14-BA61-678B902B4755}" srcOrd="0" destOrd="0" presId="urn:microsoft.com/office/officeart/2005/8/layout/balance1"/>
    <dgm:cxn modelId="{EC44097D-29C8-48BD-9678-67E1B4906096}" type="presOf" srcId="{36AC49C8-44EA-4E98-A066-8A62F37C130C}" destId="{B2E031E4-71C4-49C0-A1BD-ABBC62AD61E6}" srcOrd="0" destOrd="0" presId="urn:microsoft.com/office/officeart/2005/8/layout/balance1"/>
    <dgm:cxn modelId="{D2518F7C-5CE6-424B-8D62-032794ABFC19}" type="presParOf" srcId="{D108346D-8196-422D-9AA0-F6832D5E37BB}" destId="{DF670352-D005-49CA-B564-BD520DAA4894}" srcOrd="0" destOrd="0" presId="urn:microsoft.com/office/officeart/2005/8/layout/balance1"/>
    <dgm:cxn modelId="{4A9F4F48-9D2C-487F-9828-49A4CA7E1821}" type="presParOf" srcId="{D108346D-8196-422D-9AA0-F6832D5E37BB}" destId="{AEFEEC05-981F-4B7B-8301-429BB937382D}" srcOrd="1" destOrd="0" presId="urn:microsoft.com/office/officeart/2005/8/layout/balance1"/>
    <dgm:cxn modelId="{62C0E56A-D57D-4C1E-83F3-7E750C3592D5}" type="presParOf" srcId="{AEFEEC05-981F-4B7B-8301-429BB937382D}" destId="{F327C507-4336-4712-851D-39B836ED2E7E}" srcOrd="0" destOrd="0" presId="urn:microsoft.com/office/officeart/2005/8/layout/balance1"/>
    <dgm:cxn modelId="{7BA174A5-9A42-4BC2-882C-CD884DDBE8B6}" type="presParOf" srcId="{AEFEEC05-981F-4B7B-8301-429BB937382D}" destId="{863F3D3D-49C8-4B8E-B867-DB2DD60AD3DB}" srcOrd="1" destOrd="0" presId="urn:microsoft.com/office/officeart/2005/8/layout/balance1"/>
    <dgm:cxn modelId="{07D2F702-1A1B-4FDB-B319-4C966CA1E009}" type="presParOf" srcId="{D108346D-8196-422D-9AA0-F6832D5E37BB}" destId="{BA82A986-AD08-41CF-A6B0-5CE5216DF66F}" srcOrd="2" destOrd="0" presId="urn:microsoft.com/office/officeart/2005/8/layout/balance1"/>
    <dgm:cxn modelId="{FBCDC614-A152-4187-8CBB-278F89622B15}" type="presParOf" srcId="{BA82A986-AD08-41CF-A6B0-5CE5216DF66F}" destId="{B2D41478-0793-4E76-85EE-09A0C55A890D}" srcOrd="0" destOrd="0" presId="urn:microsoft.com/office/officeart/2005/8/layout/balance1"/>
    <dgm:cxn modelId="{130946B1-ADF7-44A7-A731-4164C8437C20}" type="presParOf" srcId="{BA82A986-AD08-41CF-A6B0-5CE5216DF66F}" destId="{9119FB61-AE53-49C7-87CB-1183AC2ADE1B}" srcOrd="1" destOrd="0" presId="urn:microsoft.com/office/officeart/2005/8/layout/balance1"/>
    <dgm:cxn modelId="{0E0097D9-FA9B-462C-A457-2A86F4E5CEE4}" type="presParOf" srcId="{BA82A986-AD08-41CF-A6B0-5CE5216DF66F}" destId="{D9ECE6B7-B0AB-4E36-A4F9-9259BE5AA811}" srcOrd="2" destOrd="0" presId="urn:microsoft.com/office/officeart/2005/8/layout/balance1"/>
    <dgm:cxn modelId="{701F9302-A129-4DFE-AF81-F2159BEC1D11}" type="presParOf" srcId="{BA82A986-AD08-41CF-A6B0-5CE5216DF66F}" destId="{4B7C2C27-E3F5-4D14-BA61-678B902B4755}" srcOrd="3" destOrd="0" presId="urn:microsoft.com/office/officeart/2005/8/layout/balance1"/>
    <dgm:cxn modelId="{A2DD713D-7371-4D40-8EC2-F26C423B158B}" type="presParOf" srcId="{BA82A986-AD08-41CF-A6B0-5CE5216DF66F}" destId="{B2E031E4-71C4-49C0-A1BD-ABBC62AD61E6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097D30-AABB-4EF3-B062-0BCB619F12D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BCFA80-6FCF-45D3-8519-68CCF457C66A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Seed Investment:</a:t>
          </a:r>
        </a:p>
        <a:p>
          <a:pPr rtl="0"/>
          <a:r>
            <a:rPr lang="en-US" sz="1800" dirty="0" smtClean="0">
              <a:cs typeface="B Mitra" panose="00000400000000000000" pitchFamily="2" charset="-78"/>
            </a:rPr>
            <a:t>Crowd Funding, Angels, VCs</a:t>
          </a:r>
          <a:endParaRPr lang="en-US" sz="1800" dirty="0">
            <a:cs typeface="B Mitra" panose="00000400000000000000" pitchFamily="2" charset="-78"/>
          </a:endParaRPr>
        </a:p>
      </dgm:t>
    </dgm:pt>
    <dgm:pt modelId="{0EA977F7-8F9A-4DFF-8060-A489DFB7E453}" type="parTrans" cxnId="{77C3279E-51DE-45DF-B1F9-F51C40EC2F6B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40EBD335-CBEF-4B7E-97A0-A0E60E503E0B}" type="sibTrans" cxnId="{77C3279E-51DE-45DF-B1F9-F51C40EC2F6B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E1F31C03-8768-4087-93CD-AFF954650835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شروع کار شرکت</a:t>
          </a:r>
          <a:endParaRPr lang="en-US" sz="1800" dirty="0">
            <a:cs typeface="B Mitra" panose="00000400000000000000" pitchFamily="2" charset="-78"/>
          </a:endParaRPr>
        </a:p>
      </dgm:t>
    </dgm:pt>
    <dgm:pt modelId="{0FCB8796-CE87-40AC-8FF7-A9251A3E198F}" type="parTrans" cxnId="{60AFFAB8-474E-4AE7-90BA-AF66C029BB01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46B5CBC1-A6ED-4D63-841E-EFE7F59653AC}" type="sibTrans" cxnId="{60AFFAB8-474E-4AE7-90BA-AF66C029BB01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4E4EBB6C-6534-4092-B8A8-71109A7D0E18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Early Stage Investment: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Series A,B</a:t>
          </a:r>
          <a:endParaRPr lang="en-US" sz="1800" dirty="0">
            <a:cs typeface="B Mitra" panose="00000400000000000000" pitchFamily="2" charset="-78"/>
          </a:endParaRPr>
        </a:p>
      </dgm:t>
    </dgm:pt>
    <dgm:pt modelId="{9153C123-B281-45EB-B854-481EA3A4A65F}" type="parTrans" cxnId="{DC3F0AEA-F644-4852-9BDC-5639D8ACE308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BD86F305-0DDC-467F-8997-34BFFF0EB251}" type="sibTrans" cxnId="{DC3F0AEA-F644-4852-9BDC-5639D8ACE308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553B479F-77AB-49D9-A424-C30DD06B38BE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محصول تولید شده، بازار شناخته شده و سرمایه برای رشد بیشتر </a:t>
          </a:r>
          <a:endParaRPr lang="en-US" sz="1800" dirty="0">
            <a:cs typeface="B Mitra" panose="00000400000000000000" pitchFamily="2" charset="-78"/>
          </a:endParaRPr>
        </a:p>
      </dgm:t>
    </dgm:pt>
    <dgm:pt modelId="{1253DE85-0793-483E-9245-DD131E5858D1}" type="parTrans" cxnId="{3D9E3D28-8ABA-4256-BA77-EA64BC20C39E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130CEB21-6447-4551-8598-4FDDFE7CCC8E}" type="sibTrans" cxnId="{3D9E3D28-8ABA-4256-BA77-EA64BC20C39E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EB108D7E-47BD-48CF-91F8-2184DB69B013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Later Stage Investment: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Series C,D,…,Mezzanine…</a:t>
          </a:r>
        </a:p>
      </dgm:t>
    </dgm:pt>
    <dgm:pt modelId="{118B49BB-6E10-4655-BACB-47B5A9D1B199}" type="parTrans" cxnId="{CB2D4888-D22B-4DF8-9D63-BC9881DD2C2D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A1DFECA2-7EB2-49C1-A8F5-356629E2BD9E}" type="sibTrans" cxnId="{CB2D4888-D22B-4DF8-9D63-BC9881DD2C2D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6A1447F9-53A6-4F1F-9E7F-C1E66CAD3806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رشد سریع و افزایش سهم بازار</a:t>
          </a:r>
          <a:endParaRPr lang="en-US" sz="1800" dirty="0">
            <a:cs typeface="B Mitra" panose="00000400000000000000" pitchFamily="2" charset="-78"/>
          </a:endParaRPr>
        </a:p>
      </dgm:t>
    </dgm:pt>
    <dgm:pt modelId="{AD5A1C39-E806-4BCC-95DB-DEF051CEC832}" type="parTrans" cxnId="{403D144F-2F96-4CA4-BA71-779B79B5D56C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C007294B-3AA6-4FD2-AD7C-0F76E04A2240}" type="sibTrans" cxnId="{403D144F-2F96-4CA4-BA71-779B79B5D56C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AA77668B-8B53-4C66-98B3-F64FC845349B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Maturity: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IPO &amp; Secondary Markets</a:t>
          </a:r>
          <a:endParaRPr lang="en-US" sz="1800" dirty="0">
            <a:cs typeface="B Mitra" panose="00000400000000000000" pitchFamily="2" charset="-78"/>
          </a:endParaRPr>
        </a:p>
      </dgm:t>
    </dgm:pt>
    <dgm:pt modelId="{9CD2177F-5E5B-4F0F-940B-21D479F47DDC}" type="parTrans" cxnId="{E72638E0-1DE1-4C32-85EC-CDF65704DA19}">
      <dgm:prSet/>
      <dgm:spPr/>
      <dgm:t>
        <a:bodyPr/>
        <a:lstStyle/>
        <a:p>
          <a:endParaRPr lang="en-US" sz="2800"/>
        </a:p>
      </dgm:t>
    </dgm:pt>
    <dgm:pt modelId="{90F86AE9-EBA9-4255-8573-E1DB12EC4220}" type="sibTrans" cxnId="{E72638E0-1DE1-4C32-85EC-CDF65704DA19}">
      <dgm:prSet/>
      <dgm:spPr/>
      <dgm:t>
        <a:bodyPr/>
        <a:lstStyle/>
        <a:p>
          <a:endParaRPr lang="en-US" sz="2800"/>
        </a:p>
      </dgm:t>
    </dgm:pt>
    <dgm:pt modelId="{32FD4FE0-D5C4-455E-AAC1-AC12295A17C6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Pre-Seed: FFF, Business Angels, Accelerators</a:t>
          </a:r>
        </a:p>
      </dgm:t>
    </dgm:pt>
    <dgm:pt modelId="{98BDE65F-ACFE-4556-9FC4-9A0836579EF1}" type="parTrans" cxnId="{9511372D-41C6-4853-89F5-DE3731F21282}">
      <dgm:prSet/>
      <dgm:spPr/>
      <dgm:t>
        <a:bodyPr/>
        <a:lstStyle/>
        <a:p>
          <a:endParaRPr lang="en-US" sz="2800"/>
        </a:p>
      </dgm:t>
    </dgm:pt>
    <dgm:pt modelId="{7810E809-37DB-45E6-B8C1-F62608E5CDFB}" type="sibTrans" cxnId="{9511372D-41C6-4853-89F5-DE3731F21282}">
      <dgm:prSet/>
      <dgm:spPr/>
      <dgm:t>
        <a:bodyPr/>
        <a:lstStyle/>
        <a:p>
          <a:endParaRPr lang="en-US" sz="2800"/>
        </a:p>
      </dgm:t>
    </dgm:pt>
    <dgm:pt modelId="{9E7F9B77-E084-415D-B852-935575BE4129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تامین سرمایه برای سنجش کارآمدی ایده</a:t>
          </a:r>
          <a:endParaRPr lang="en-US" sz="1800" dirty="0" smtClean="0">
            <a:cs typeface="B Mitra" panose="00000400000000000000" pitchFamily="2" charset="-78"/>
          </a:endParaRPr>
        </a:p>
      </dgm:t>
    </dgm:pt>
    <dgm:pt modelId="{5140F3BC-0BF3-4811-8D15-40ED1A07DBF6}" type="parTrans" cxnId="{41E783A0-44BD-4FE7-B586-48053DB24761}">
      <dgm:prSet/>
      <dgm:spPr/>
      <dgm:t>
        <a:bodyPr/>
        <a:lstStyle/>
        <a:p>
          <a:endParaRPr lang="en-US" sz="2800"/>
        </a:p>
      </dgm:t>
    </dgm:pt>
    <dgm:pt modelId="{E6625D18-817E-409E-9869-E0041383AC80}" type="sibTrans" cxnId="{41E783A0-44BD-4FE7-B586-48053DB24761}">
      <dgm:prSet/>
      <dgm:spPr/>
      <dgm:t>
        <a:bodyPr/>
        <a:lstStyle/>
        <a:p>
          <a:endParaRPr lang="en-US" sz="2800"/>
        </a:p>
      </dgm:t>
    </dgm:pt>
    <dgm:pt modelId="{8A58CB43-0B52-45FD-B589-E9D394C4EDAA}">
      <dgm:prSet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رسیدن به پروتوتایپ / </a:t>
          </a:r>
          <a:r>
            <a:rPr lang="en-US" sz="1800" dirty="0" smtClean="0">
              <a:cs typeface="B Mitra" panose="00000400000000000000" pitchFamily="2" charset="-78"/>
            </a:rPr>
            <a:t>MVP</a:t>
          </a:r>
          <a:r>
            <a:rPr lang="fa-IR" sz="1800" dirty="0" smtClean="0">
              <a:cs typeface="B Mitra" panose="00000400000000000000" pitchFamily="2" charset="-78"/>
            </a:rPr>
            <a:t> </a:t>
          </a:r>
          <a:endParaRPr lang="en-US" sz="1800" dirty="0">
            <a:cs typeface="B Mitra" panose="00000400000000000000" pitchFamily="2" charset="-78"/>
          </a:endParaRPr>
        </a:p>
      </dgm:t>
    </dgm:pt>
    <dgm:pt modelId="{3A52EBFE-B329-4BA5-84CD-79A312171547}" type="parTrans" cxnId="{994633D5-F4E5-4D9A-9B4F-5F920D1DCADB}">
      <dgm:prSet/>
      <dgm:spPr/>
      <dgm:t>
        <a:bodyPr/>
        <a:lstStyle/>
        <a:p>
          <a:endParaRPr lang="en-US" sz="2800"/>
        </a:p>
      </dgm:t>
    </dgm:pt>
    <dgm:pt modelId="{E14443A5-C81F-4A76-90EA-32DE8535D00B}" type="sibTrans" cxnId="{994633D5-F4E5-4D9A-9B4F-5F920D1DCADB}">
      <dgm:prSet/>
      <dgm:spPr/>
      <dgm:t>
        <a:bodyPr/>
        <a:lstStyle/>
        <a:p>
          <a:endParaRPr lang="en-US" sz="2800"/>
        </a:p>
      </dgm:t>
    </dgm:pt>
    <dgm:pt modelId="{3EC98640-86A1-4D58-BD58-0F8EE0BD9E2E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متناسب کردن محصول برای ورود به بازار</a:t>
          </a:r>
          <a:endParaRPr lang="en-US" sz="1800" dirty="0">
            <a:cs typeface="B Mitra" panose="00000400000000000000" pitchFamily="2" charset="-78"/>
          </a:endParaRPr>
        </a:p>
      </dgm:t>
    </dgm:pt>
    <dgm:pt modelId="{1883F1E6-1AA5-4BBD-893A-9A66ABB9650B}" type="parTrans" cxnId="{B7358D5E-C869-46C3-9F3D-A1F35925F225}">
      <dgm:prSet/>
      <dgm:spPr/>
      <dgm:t>
        <a:bodyPr/>
        <a:lstStyle/>
        <a:p>
          <a:endParaRPr lang="en-US" sz="2800"/>
        </a:p>
      </dgm:t>
    </dgm:pt>
    <dgm:pt modelId="{5C05AF1A-A07C-459B-AEB1-D77642F7CDB5}" type="sibTrans" cxnId="{B7358D5E-C869-46C3-9F3D-A1F35925F225}">
      <dgm:prSet/>
      <dgm:spPr/>
      <dgm:t>
        <a:bodyPr/>
        <a:lstStyle/>
        <a:p>
          <a:endParaRPr lang="en-US" sz="2800"/>
        </a:p>
      </dgm:t>
    </dgm:pt>
    <dgm:pt modelId="{8F7A9CBC-51FB-4CF2-84CF-182B3A41F565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R&amp;D: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Grants</a:t>
          </a:r>
        </a:p>
      </dgm:t>
    </dgm:pt>
    <dgm:pt modelId="{A3DEC76D-4E28-4EB8-B06D-374BE0E00BD3}" type="parTrans" cxnId="{3F7BD3A4-1E8C-43A2-9810-FB759E1D94E7}">
      <dgm:prSet/>
      <dgm:spPr/>
      <dgm:t>
        <a:bodyPr/>
        <a:lstStyle/>
        <a:p>
          <a:endParaRPr lang="en-US" sz="2800"/>
        </a:p>
      </dgm:t>
    </dgm:pt>
    <dgm:pt modelId="{884B8481-468E-4F55-8EE5-695C1E232E51}" type="sibTrans" cxnId="{3F7BD3A4-1E8C-43A2-9810-FB759E1D94E7}">
      <dgm:prSet/>
      <dgm:spPr/>
      <dgm:t>
        <a:bodyPr/>
        <a:lstStyle/>
        <a:p>
          <a:endParaRPr lang="en-US" sz="2800"/>
        </a:p>
      </dgm:t>
    </dgm:pt>
    <dgm:pt modelId="{61B0AC9D-94D7-41C9-A3D6-EF65C6556CB7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تحقیق و توسعه برای رسیدن به ایده قابل تجاری شدن</a:t>
          </a:r>
          <a:endParaRPr lang="en-US" sz="1800" dirty="0" smtClean="0">
            <a:cs typeface="B Mitra" panose="00000400000000000000" pitchFamily="2" charset="-78"/>
          </a:endParaRPr>
        </a:p>
      </dgm:t>
    </dgm:pt>
    <dgm:pt modelId="{B6BD1C7F-8093-437B-8189-0DA8ED3CE278}" type="parTrans" cxnId="{A864EE5C-910A-4914-8FEB-4F758E526F1C}">
      <dgm:prSet/>
      <dgm:spPr/>
      <dgm:t>
        <a:bodyPr/>
        <a:lstStyle/>
        <a:p>
          <a:endParaRPr lang="en-US" sz="2800"/>
        </a:p>
      </dgm:t>
    </dgm:pt>
    <dgm:pt modelId="{0EFEB559-2FC0-428B-8C71-C068AA9EF9A5}" type="sibTrans" cxnId="{A864EE5C-910A-4914-8FEB-4F758E526F1C}">
      <dgm:prSet/>
      <dgm:spPr/>
      <dgm:t>
        <a:bodyPr/>
        <a:lstStyle/>
        <a:p>
          <a:endParaRPr lang="en-US" sz="2800"/>
        </a:p>
      </dgm:t>
    </dgm:pt>
    <dgm:pt modelId="{268757B4-C2E9-4BD3-B53F-19A5EFEABE62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آمادگی برای عرضه عمومی</a:t>
          </a:r>
          <a:endParaRPr lang="en-US" sz="1800" dirty="0">
            <a:cs typeface="B Mitra" panose="00000400000000000000" pitchFamily="2" charset="-78"/>
          </a:endParaRPr>
        </a:p>
      </dgm:t>
    </dgm:pt>
    <dgm:pt modelId="{3F9E10B5-72A2-4C94-A580-6F95DAE04C23}" type="parTrans" cxnId="{593E9B02-E299-4C7B-853E-EA8BEBD79467}">
      <dgm:prSet/>
      <dgm:spPr/>
      <dgm:t>
        <a:bodyPr/>
        <a:lstStyle/>
        <a:p>
          <a:endParaRPr lang="en-US" sz="2800"/>
        </a:p>
      </dgm:t>
    </dgm:pt>
    <dgm:pt modelId="{D4F7D908-8A28-4D51-8352-C9AB0B2CAA28}" type="sibTrans" cxnId="{593E9B02-E299-4C7B-853E-EA8BEBD79467}">
      <dgm:prSet/>
      <dgm:spPr/>
      <dgm:t>
        <a:bodyPr/>
        <a:lstStyle/>
        <a:p>
          <a:endParaRPr lang="en-US" sz="2800"/>
        </a:p>
      </dgm:t>
    </dgm:pt>
    <dgm:pt modelId="{97FF2B66-EEEA-470A-898B-F548E8278951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خروج از کسب و کار و آغاز راهی جدید</a:t>
          </a:r>
          <a:endParaRPr lang="en-US" sz="1800" dirty="0">
            <a:cs typeface="B Mitra" panose="00000400000000000000" pitchFamily="2" charset="-78"/>
          </a:endParaRPr>
        </a:p>
      </dgm:t>
    </dgm:pt>
    <dgm:pt modelId="{444D3C2B-468C-40BD-8F73-0B419C98EC4E}" type="parTrans" cxnId="{F586CD26-BC60-4582-87FD-BDA58A1F75D1}">
      <dgm:prSet/>
      <dgm:spPr/>
      <dgm:t>
        <a:bodyPr/>
        <a:lstStyle/>
        <a:p>
          <a:endParaRPr lang="en-US" sz="2800"/>
        </a:p>
      </dgm:t>
    </dgm:pt>
    <dgm:pt modelId="{1F1B6C5D-A49C-411A-8CAB-B6A6BDCB05A8}" type="sibTrans" cxnId="{F586CD26-BC60-4582-87FD-BDA58A1F75D1}">
      <dgm:prSet/>
      <dgm:spPr/>
      <dgm:t>
        <a:bodyPr/>
        <a:lstStyle/>
        <a:p>
          <a:endParaRPr lang="en-US" sz="2800"/>
        </a:p>
      </dgm:t>
    </dgm:pt>
    <dgm:pt modelId="{46BF14FB-7488-4B74-AEA3-28EC7FE9850E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بهبود سیستم توزیع محصول و...</a:t>
          </a:r>
          <a:endParaRPr lang="en-US" sz="1800" dirty="0">
            <a:cs typeface="B Mitra" panose="00000400000000000000" pitchFamily="2" charset="-78"/>
          </a:endParaRPr>
        </a:p>
      </dgm:t>
    </dgm:pt>
    <dgm:pt modelId="{ED1BF450-38DA-4C52-959C-8EB076549D6F}" type="sibTrans" cxnId="{60CCB6D7-2286-4AC3-A99E-ADC6A84614BB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4A8C1825-C242-48CC-9BEA-980B9C1C56C6}" type="parTrans" cxnId="{60CCB6D7-2286-4AC3-A99E-ADC6A84614BB}">
      <dgm:prSet/>
      <dgm:spPr/>
      <dgm:t>
        <a:bodyPr/>
        <a:lstStyle/>
        <a:p>
          <a:pPr rtl="1"/>
          <a:endParaRPr lang="en-US" sz="2800">
            <a:cs typeface="B Mitra" panose="00000400000000000000" pitchFamily="2" charset="-78"/>
          </a:endParaRPr>
        </a:p>
      </dgm:t>
    </dgm:pt>
    <dgm:pt modelId="{C5165EE7-C7D0-49C8-BFFA-D41878CD74DA}" type="pres">
      <dgm:prSet presAssocID="{CA097D30-AABB-4EF3-B062-0BCB619F12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007525-97D6-4A45-9A64-ABD58CDF4FC5}" type="pres">
      <dgm:prSet presAssocID="{8F7A9CBC-51FB-4CF2-84CF-182B3A41F565}" presName="linNode" presStyleCnt="0"/>
      <dgm:spPr/>
    </dgm:pt>
    <dgm:pt modelId="{C0D5C225-BFB5-45AE-AE93-4A1F312BB41F}" type="pres">
      <dgm:prSet presAssocID="{8F7A9CBC-51FB-4CF2-84CF-182B3A41F565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602AC-2ED9-4762-A586-2E6F041B78F8}" type="pres">
      <dgm:prSet presAssocID="{8F7A9CBC-51FB-4CF2-84CF-182B3A41F565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7958B-AACF-43A5-827A-C068435D0A8C}" type="pres">
      <dgm:prSet presAssocID="{884B8481-468E-4F55-8EE5-695C1E232E51}" presName="sp" presStyleCnt="0"/>
      <dgm:spPr/>
    </dgm:pt>
    <dgm:pt modelId="{B2907B6F-367F-4911-A944-0473EBE6C405}" type="pres">
      <dgm:prSet presAssocID="{32FD4FE0-D5C4-455E-AAC1-AC12295A17C6}" presName="linNode" presStyleCnt="0"/>
      <dgm:spPr/>
    </dgm:pt>
    <dgm:pt modelId="{4B68D901-8BF5-462C-A2EF-D69B9AA8D424}" type="pres">
      <dgm:prSet presAssocID="{32FD4FE0-D5C4-455E-AAC1-AC12295A17C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BBB675-8CB6-49A1-8EDB-4207DDA2001E}" type="pres">
      <dgm:prSet presAssocID="{32FD4FE0-D5C4-455E-AAC1-AC12295A17C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9DD5D-D88A-40C6-806F-2E77C7B6599D}" type="pres">
      <dgm:prSet presAssocID="{7810E809-37DB-45E6-B8C1-F62608E5CDFB}" presName="sp" presStyleCnt="0"/>
      <dgm:spPr/>
    </dgm:pt>
    <dgm:pt modelId="{1B8E9B8D-5470-4089-AF81-90ACB0E1C4FA}" type="pres">
      <dgm:prSet presAssocID="{5ABCFA80-6FCF-45D3-8519-68CCF457C66A}" presName="linNode" presStyleCnt="0"/>
      <dgm:spPr/>
    </dgm:pt>
    <dgm:pt modelId="{F8E0E5DC-0B22-42AC-8B9D-7C2212CB95EA}" type="pres">
      <dgm:prSet presAssocID="{5ABCFA80-6FCF-45D3-8519-68CCF457C66A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ED881-F6E4-4A50-B1DC-1935E98AB72E}" type="pres">
      <dgm:prSet presAssocID="{5ABCFA80-6FCF-45D3-8519-68CCF457C66A}" presName="descendantText" presStyleLbl="alignAccFollowNode1" presStyleIdx="2" presStyleCnt="6" custLinFactNeighborX="8133" custLinFactNeighborY="-5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28295-4F2D-4E99-90B3-6D5C36B618C0}" type="pres">
      <dgm:prSet presAssocID="{40EBD335-CBEF-4B7E-97A0-A0E60E503E0B}" presName="sp" presStyleCnt="0"/>
      <dgm:spPr/>
    </dgm:pt>
    <dgm:pt modelId="{126BCFA9-4E81-4EE5-A66D-F3E75630DF14}" type="pres">
      <dgm:prSet presAssocID="{4E4EBB6C-6534-4092-B8A8-71109A7D0E18}" presName="linNode" presStyleCnt="0"/>
      <dgm:spPr/>
    </dgm:pt>
    <dgm:pt modelId="{3D9972E1-999B-476F-BBA7-3E87FE005C8F}" type="pres">
      <dgm:prSet presAssocID="{4E4EBB6C-6534-4092-B8A8-71109A7D0E18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EBE273-B50E-4F6F-84ED-BFF3F0AAEBAA}" type="pres">
      <dgm:prSet presAssocID="{4E4EBB6C-6534-4092-B8A8-71109A7D0E18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F8196-D508-45BE-979E-834C876F6454}" type="pres">
      <dgm:prSet presAssocID="{BD86F305-0DDC-467F-8997-34BFFF0EB251}" presName="sp" presStyleCnt="0"/>
      <dgm:spPr/>
    </dgm:pt>
    <dgm:pt modelId="{CBFA7B12-8C75-4C22-BA59-08AA635EE04E}" type="pres">
      <dgm:prSet presAssocID="{EB108D7E-47BD-48CF-91F8-2184DB69B013}" presName="linNode" presStyleCnt="0"/>
      <dgm:spPr/>
    </dgm:pt>
    <dgm:pt modelId="{32A28770-D7A2-4270-8992-60AA0B82FDD8}" type="pres">
      <dgm:prSet presAssocID="{EB108D7E-47BD-48CF-91F8-2184DB69B01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4D0192-0C47-4E22-9D59-8FAD2A6BAD47}" type="pres">
      <dgm:prSet presAssocID="{EB108D7E-47BD-48CF-91F8-2184DB69B01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035AA-DEE6-4754-9903-9A8AC1B7EE88}" type="pres">
      <dgm:prSet presAssocID="{A1DFECA2-7EB2-49C1-A8F5-356629E2BD9E}" presName="sp" presStyleCnt="0"/>
      <dgm:spPr/>
    </dgm:pt>
    <dgm:pt modelId="{B3104F96-0DD7-48BB-AE8D-50C506C367A2}" type="pres">
      <dgm:prSet presAssocID="{AA77668B-8B53-4C66-98B3-F64FC845349B}" presName="linNode" presStyleCnt="0"/>
      <dgm:spPr/>
    </dgm:pt>
    <dgm:pt modelId="{EDD8A824-6AFC-4510-A4BF-1ED27F46F4B1}" type="pres">
      <dgm:prSet presAssocID="{AA77668B-8B53-4C66-98B3-F64FC845349B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474E7-9F49-4806-A9DD-31D6881E0332}" type="pres">
      <dgm:prSet presAssocID="{AA77668B-8B53-4C66-98B3-F64FC845349B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AA3C9-3F21-4D54-8049-538E0BC4CAE8}" type="presOf" srcId="{46BF14FB-7488-4B74-AEA3-28EC7FE9850E}" destId="{05EBE273-B50E-4F6F-84ED-BFF3F0AAEBAA}" srcOrd="0" destOrd="1" presId="urn:microsoft.com/office/officeart/2005/8/layout/vList5"/>
    <dgm:cxn modelId="{E72638E0-1DE1-4C32-85EC-CDF65704DA19}" srcId="{CA097D30-AABB-4EF3-B062-0BCB619F12D5}" destId="{AA77668B-8B53-4C66-98B3-F64FC845349B}" srcOrd="5" destOrd="0" parTransId="{9CD2177F-5E5B-4F0F-940B-21D479F47DDC}" sibTransId="{90F86AE9-EBA9-4255-8573-E1DB12EC4220}"/>
    <dgm:cxn modelId="{BADD7B2B-9A16-412F-BEB5-DC7D69F3AFD0}" type="presOf" srcId="{AA77668B-8B53-4C66-98B3-F64FC845349B}" destId="{EDD8A824-6AFC-4510-A4BF-1ED27F46F4B1}" srcOrd="0" destOrd="0" presId="urn:microsoft.com/office/officeart/2005/8/layout/vList5"/>
    <dgm:cxn modelId="{9511372D-41C6-4853-89F5-DE3731F21282}" srcId="{CA097D30-AABB-4EF3-B062-0BCB619F12D5}" destId="{32FD4FE0-D5C4-455E-AAC1-AC12295A17C6}" srcOrd="1" destOrd="0" parTransId="{98BDE65F-ACFE-4556-9FC4-9A0836579EF1}" sibTransId="{7810E809-37DB-45E6-B8C1-F62608E5CDFB}"/>
    <dgm:cxn modelId="{B4595C5D-D47E-48A1-ADBF-5D937B39AFC2}" type="presOf" srcId="{4E4EBB6C-6534-4092-B8A8-71109A7D0E18}" destId="{3D9972E1-999B-476F-BBA7-3E87FE005C8F}" srcOrd="0" destOrd="0" presId="urn:microsoft.com/office/officeart/2005/8/layout/vList5"/>
    <dgm:cxn modelId="{60AFFAB8-474E-4AE7-90BA-AF66C029BB01}" srcId="{5ABCFA80-6FCF-45D3-8519-68CCF457C66A}" destId="{E1F31C03-8768-4087-93CD-AFF954650835}" srcOrd="0" destOrd="0" parTransId="{0FCB8796-CE87-40AC-8FF7-A9251A3E198F}" sibTransId="{46B5CBC1-A6ED-4D63-841E-EFE7F59653AC}"/>
    <dgm:cxn modelId="{D19FACB3-F8E8-43B8-AC56-F030121A10E9}" type="presOf" srcId="{97FF2B66-EEEA-470A-898B-F548E8278951}" destId="{87F474E7-9F49-4806-A9DD-31D6881E0332}" srcOrd="0" destOrd="0" presId="urn:microsoft.com/office/officeart/2005/8/layout/vList5"/>
    <dgm:cxn modelId="{6F40EDBD-E88F-4D94-8862-FB155C08B2D4}" type="presOf" srcId="{CA097D30-AABB-4EF3-B062-0BCB619F12D5}" destId="{C5165EE7-C7D0-49C8-BFFA-D41878CD74DA}" srcOrd="0" destOrd="0" presId="urn:microsoft.com/office/officeart/2005/8/layout/vList5"/>
    <dgm:cxn modelId="{403D144F-2F96-4CA4-BA71-779B79B5D56C}" srcId="{EB108D7E-47BD-48CF-91F8-2184DB69B013}" destId="{6A1447F9-53A6-4F1F-9E7F-C1E66CAD3806}" srcOrd="0" destOrd="0" parTransId="{AD5A1C39-E806-4BCC-95DB-DEF051CEC832}" sibTransId="{C007294B-3AA6-4FD2-AD7C-0F76E04A2240}"/>
    <dgm:cxn modelId="{A420A56C-6626-4FEE-B2CC-154F76952F37}" type="presOf" srcId="{6A1447F9-53A6-4F1F-9E7F-C1E66CAD3806}" destId="{404D0192-0C47-4E22-9D59-8FAD2A6BAD47}" srcOrd="0" destOrd="0" presId="urn:microsoft.com/office/officeart/2005/8/layout/vList5"/>
    <dgm:cxn modelId="{DC3F0AEA-F644-4852-9BDC-5639D8ACE308}" srcId="{CA097D30-AABB-4EF3-B062-0BCB619F12D5}" destId="{4E4EBB6C-6534-4092-B8A8-71109A7D0E18}" srcOrd="3" destOrd="0" parTransId="{9153C123-B281-45EB-B854-481EA3A4A65F}" sibTransId="{BD86F305-0DDC-467F-8997-34BFFF0EB251}"/>
    <dgm:cxn modelId="{872900E3-3335-4E2C-854A-2ED81F28FB89}" type="presOf" srcId="{9E7F9B77-E084-415D-B852-935575BE4129}" destId="{5CBBB675-8CB6-49A1-8EDB-4207DDA2001E}" srcOrd="0" destOrd="0" presId="urn:microsoft.com/office/officeart/2005/8/layout/vList5"/>
    <dgm:cxn modelId="{77C3279E-51DE-45DF-B1F9-F51C40EC2F6B}" srcId="{CA097D30-AABB-4EF3-B062-0BCB619F12D5}" destId="{5ABCFA80-6FCF-45D3-8519-68CCF457C66A}" srcOrd="2" destOrd="0" parTransId="{0EA977F7-8F9A-4DFF-8060-A489DFB7E453}" sibTransId="{40EBD335-CBEF-4B7E-97A0-A0E60E503E0B}"/>
    <dgm:cxn modelId="{3D9E3D28-8ABA-4256-BA77-EA64BC20C39E}" srcId="{4E4EBB6C-6534-4092-B8A8-71109A7D0E18}" destId="{553B479F-77AB-49D9-A424-C30DD06B38BE}" srcOrd="0" destOrd="0" parTransId="{1253DE85-0793-483E-9245-DD131E5858D1}" sibTransId="{130CEB21-6447-4551-8598-4FDDFE7CCC8E}"/>
    <dgm:cxn modelId="{F0A92CF2-B7E5-41D7-82D0-B1A75F6A9F7B}" type="presOf" srcId="{61B0AC9D-94D7-41C9-A3D6-EF65C6556CB7}" destId="{060602AC-2ED9-4762-A586-2E6F041B78F8}" srcOrd="0" destOrd="0" presId="urn:microsoft.com/office/officeart/2005/8/layout/vList5"/>
    <dgm:cxn modelId="{7E384831-BA08-4613-AD42-62121447A080}" type="presOf" srcId="{32FD4FE0-D5C4-455E-AAC1-AC12295A17C6}" destId="{4B68D901-8BF5-462C-A2EF-D69B9AA8D424}" srcOrd="0" destOrd="0" presId="urn:microsoft.com/office/officeart/2005/8/layout/vList5"/>
    <dgm:cxn modelId="{262E6400-A185-4A43-A63C-EEF56221ADED}" type="presOf" srcId="{553B479F-77AB-49D9-A424-C30DD06B38BE}" destId="{05EBE273-B50E-4F6F-84ED-BFF3F0AAEBAA}" srcOrd="0" destOrd="0" presId="urn:microsoft.com/office/officeart/2005/8/layout/vList5"/>
    <dgm:cxn modelId="{76BDE187-418C-4090-9417-B0F9B66009D4}" type="presOf" srcId="{EB108D7E-47BD-48CF-91F8-2184DB69B013}" destId="{32A28770-D7A2-4270-8992-60AA0B82FDD8}" srcOrd="0" destOrd="0" presId="urn:microsoft.com/office/officeart/2005/8/layout/vList5"/>
    <dgm:cxn modelId="{69C99191-5529-42FE-8BA9-7BF0EE0F948F}" type="presOf" srcId="{5ABCFA80-6FCF-45D3-8519-68CCF457C66A}" destId="{F8E0E5DC-0B22-42AC-8B9D-7C2212CB95EA}" srcOrd="0" destOrd="0" presId="urn:microsoft.com/office/officeart/2005/8/layout/vList5"/>
    <dgm:cxn modelId="{41E783A0-44BD-4FE7-B586-48053DB24761}" srcId="{32FD4FE0-D5C4-455E-AAC1-AC12295A17C6}" destId="{9E7F9B77-E084-415D-B852-935575BE4129}" srcOrd="0" destOrd="0" parTransId="{5140F3BC-0BF3-4811-8D15-40ED1A07DBF6}" sibTransId="{E6625D18-817E-409E-9869-E0041383AC80}"/>
    <dgm:cxn modelId="{A864EE5C-910A-4914-8FEB-4F758E526F1C}" srcId="{8F7A9CBC-51FB-4CF2-84CF-182B3A41F565}" destId="{61B0AC9D-94D7-41C9-A3D6-EF65C6556CB7}" srcOrd="0" destOrd="0" parTransId="{B6BD1C7F-8093-437B-8189-0DA8ED3CE278}" sibTransId="{0EFEB559-2FC0-428B-8C71-C068AA9EF9A5}"/>
    <dgm:cxn modelId="{BF7787FF-8CBB-4C0E-B1D7-0FD48177CAF4}" type="presOf" srcId="{E1F31C03-8768-4087-93CD-AFF954650835}" destId="{5C7ED881-F6E4-4A50-B1DC-1935E98AB72E}" srcOrd="0" destOrd="0" presId="urn:microsoft.com/office/officeart/2005/8/layout/vList5"/>
    <dgm:cxn modelId="{60CCB6D7-2286-4AC3-A99E-ADC6A84614BB}" srcId="{4E4EBB6C-6534-4092-B8A8-71109A7D0E18}" destId="{46BF14FB-7488-4B74-AEA3-28EC7FE9850E}" srcOrd="1" destOrd="0" parTransId="{4A8C1825-C242-48CC-9BEA-980B9C1C56C6}" sibTransId="{ED1BF450-38DA-4C52-959C-8EB076549D6F}"/>
    <dgm:cxn modelId="{F586CD26-BC60-4582-87FD-BDA58A1F75D1}" srcId="{AA77668B-8B53-4C66-98B3-F64FC845349B}" destId="{97FF2B66-EEEA-470A-898B-F548E8278951}" srcOrd="0" destOrd="0" parTransId="{444D3C2B-468C-40BD-8F73-0B419C98EC4E}" sibTransId="{1F1B6C5D-A49C-411A-8CAB-B6A6BDCB05A8}"/>
    <dgm:cxn modelId="{CB2D4888-D22B-4DF8-9D63-BC9881DD2C2D}" srcId="{CA097D30-AABB-4EF3-B062-0BCB619F12D5}" destId="{EB108D7E-47BD-48CF-91F8-2184DB69B013}" srcOrd="4" destOrd="0" parTransId="{118B49BB-6E10-4655-BACB-47B5A9D1B199}" sibTransId="{A1DFECA2-7EB2-49C1-A8F5-356629E2BD9E}"/>
    <dgm:cxn modelId="{64B213C3-11FC-4C1E-97E3-46EACAF49F3E}" type="presOf" srcId="{8A58CB43-0B52-45FD-B589-E9D394C4EDAA}" destId="{5CBBB675-8CB6-49A1-8EDB-4207DDA2001E}" srcOrd="0" destOrd="1" presId="urn:microsoft.com/office/officeart/2005/8/layout/vList5"/>
    <dgm:cxn modelId="{3F7BD3A4-1E8C-43A2-9810-FB759E1D94E7}" srcId="{CA097D30-AABB-4EF3-B062-0BCB619F12D5}" destId="{8F7A9CBC-51FB-4CF2-84CF-182B3A41F565}" srcOrd="0" destOrd="0" parTransId="{A3DEC76D-4E28-4EB8-B06D-374BE0E00BD3}" sibTransId="{884B8481-468E-4F55-8EE5-695C1E232E51}"/>
    <dgm:cxn modelId="{994633D5-F4E5-4D9A-9B4F-5F920D1DCADB}" srcId="{32FD4FE0-D5C4-455E-AAC1-AC12295A17C6}" destId="{8A58CB43-0B52-45FD-B589-E9D394C4EDAA}" srcOrd="1" destOrd="0" parTransId="{3A52EBFE-B329-4BA5-84CD-79A312171547}" sibTransId="{E14443A5-C81F-4A76-90EA-32DE8535D00B}"/>
    <dgm:cxn modelId="{593E9B02-E299-4C7B-853E-EA8BEBD79467}" srcId="{EB108D7E-47BD-48CF-91F8-2184DB69B013}" destId="{268757B4-C2E9-4BD3-B53F-19A5EFEABE62}" srcOrd="1" destOrd="0" parTransId="{3F9E10B5-72A2-4C94-A580-6F95DAE04C23}" sibTransId="{D4F7D908-8A28-4D51-8352-C9AB0B2CAA28}"/>
    <dgm:cxn modelId="{B7358D5E-C869-46C3-9F3D-A1F35925F225}" srcId="{5ABCFA80-6FCF-45D3-8519-68CCF457C66A}" destId="{3EC98640-86A1-4D58-BD58-0F8EE0BD9E2E}" srcOrd="1" destOrd="0" parTransId="{1883F1E6-1AA5-4BBD-893A-9A66ABB9650B}" sibTransId="{5C05AF1A-A07C-459B-AEB1-D77642F7CDB5}"/>
    <dgm:cxn modelId="{160BECDC-6C71-48FE-9378-13B1B26F0516}" type="presOf" srcId="{8F7A9CBC-51FB-4CF2-84CF-182B3A41F565}" destId="{C0D5C225-BFB5-45AE-AE93-4A1F312BB41F}" srcOrd="0" destOrd="0" presId="urn:microsoft.com/office/officeart/2005/8/layout/vList5"/>
    <dgm:cxn modelId="{B4BC92CF-D107-44B5-89B8-27BC79C97562}" type="presOf" srcId="{268757B4-C2E9-4BD3-B53F-19A5EFEABE62}" destId="{404D0192-0C47-4E22-9D59-8FAD2A6BAD47}" srcOrd="0" destOrd="1" presId="urn:microsoft.com/office/officeart/2005/8/layout/vList5"/>
    <dgm:cxn modelId="{90A35DB0-B33A-4BA3-8BD3-EAFC6856A016}" type="presOf" srcId="{3EC98640-86A1-4D58-BD58-0F8EE0BD9E2E}" destId="{5C7ED881-F6E4-4A50-B1DC-1935E98AB72E}" srcOrd="0" destOrd="1" presId="urn:microsoft.com/office/officeart/2005/8/layout/vList5"/>
    <dgm:cxn modelId="{C3FB0838-0C44-4416-862A-D43C833887FF}" type="presParOf" srcId="{C5165EE7-C7D0-49C8-BFFA-D41878CD74DA}" destId="{EE007525-97D6-4A45-9A64-ABD58CDF4FC5}" srcOrd="0" destOrd="0" presId="urn:microsoft.com/office/officeart/2005/8/layout/vList5"/>
    <dgm:cxn modelId="{69FF83D7-5061-48A9-824E-5C17638868A4}" type="presParOf" srcId="{EE007525-97D6-4A45-9A64-ABD58CDF4FC5}" destId="{C0D5C225-BFB5-45AE-AE93-4A1F312BB41F}" srcOrd="0" destOrd="0" presId="urn:microsoft.com/office/officeart/2005/8/layout/vList5"/>
    <dgm:cxn modelId="{4052D5AE-3745-4DE8-BC14-EDA4D7C29CAD}" type="presParOf" srcId="{EE007525-97D6-4A45-9A64-ABD58CDF4FC5}" destId="{060602AC-2ED9-4762-A586-2E6F041B78F8}" srcOrd="1" destOrd="0" presId="urn:microsoft.com/office/officeart/2005/8/layout/vList5"/>
    <dgm:cxn modelId="{77EF8455-757E-4A06-99A3-999887B89609}" type="presParOf" srcId="{C5165EE7-C7D0-49C8-BFFA-D41878CD74DA}" destId="{AD07958B-AACF-43A5-827A-C068435D0A8C}" srcOrd="1" destOrd="0" presId="urn:microsoft.com/office/officeart/2005/8/layout/vList5"/>
    <dgm:cxn modelId="{703DD1E9-C910-4335-96E9-E1FED00D7297}" type="presParOf" srcId="{C5165EE7-C7D0-49C8-BFFA-D41878CD74DA}" destId="{B2907B6F-367F-4911-A944-0473EBE6C405}" srcOrd="2" destOrd="0" presId="urn:microsoft.com/office/officeart/2005/8/layout/vList5"/>
    <dgm:cxn modelId="{2ECBC630-74D1-43D7-8170-850D9B5FA3FA}" type="presParOf" srcId="{B2907B6F-367F-4911-A944-0473EBE6C405}" destId="{4B68D901-8BF5-462C-A2EF-D69B9AA8D424}" srcOrd="0" destOrd="0" presId="urn:microsoft.com/office/officeart/2005/8/layout/vList5"/>
    <dgm:cxn modelId="{6D58F941-A39E-4481-9237-F1353F9D7C2A}" type="presParOf" srcId="{B2907B6F-367F-4911-A944-0473EBE6C405}" destId="{5CBBB675-8CB6-49A1-8EDB-4207DDA2001E}" srcOrd="1" destOrd="0" presId="urn:microsoft.com/office/officeart/2005/8/layout/vList5"/>
    <dgm:cxn modelId="{6D604FF9-5827-4E78-9BCE-58D196E992E3}" type="presParOf" srcId="{C5165EE7-C7D0-49C8-BFFA-D41878CD74DA}" destId="{8D79DD5D-D88A-40C6-806F-2E77C7B6599D}" srcOrd="3" destOrd="0" presId="urn:microsoft.com/office/officeart/2005/8/layout/vList5"/>
    <dgm:cxn modelId="{28069ECD-7BBA-4B19-B884-0A02179AC7A6}" type="presParOf" srcId="{C5165EE7-C7D0-49C8-BFFA-D41878CD74DA}" destId="{1B8E9B8D-5470-4089-AF81-90ACB0E1C4FA}" srcOrd="4" destOrd="0" presId="urn:microsoft.com/office/officeart/2005/8/layout/vList5"/>
    <dgm:cxn modelId="{2A1D573F-36D1-489D-AC8C-3EEC6F2C5C02}" type="presParOf" srcId="{1B8E9B8D-5470-4089-AF81-90ACB0E1C4FA}" destId="{F8E0E5DC-0B22-42AC-8B9D-7C2212CB95EA}" srcOrd="0" destOrd="0" presId="urn:microsoft.com/office/officeart/2005/8/layout/vList5"/>
    <dgm:cxn modelId="{E3C9A281-6F26-40A9-B5AC-AC1AACAED270}" type="presParOf" srcId="{1B8E9B8D-5470-4089-AF81-90ACB0E1C4FA}" destId="{5C7ED881-F6E4-4A50-B1DC-1935E98AB72E}" srcOrd="1" destOrd="0" presId="urn:microsoft.com/office/officeart/2005/8/layout/vList5"/>
    <dgm:cxn modelId="{B5FB290F-9D2D-4FEE-8C98-EC4A12A8F75B}" type="presParOf" srcId="{C5165EE7-C7D0-49C8-BFFA-D41878CD74DA}" destId="{A2728295-4F2D-4E99-90B3-6D5C36B618C0}" srcOrd="5" destOrd="0" presId="urn:microsoft.com/office/officeart/2005/8/layout/vList5"/>
    <dgm:cxn modelId="{AA45629B-1DED-4A36-817D-07AD496834D9}" type="presParOf" srcId="{C5165EE7-C7D0-49C8-BFFA-D41878CD74DA}" destId="{126BCFA9-4E81-4EE5-A66D-F3E75630DF14}" srcOrd="6" destOrd="0" presId="urn:microsoft.com/office/officeart/2005/8/layout/vList5"/>
    <dgm:cxn modelId="{ECAD3DE5-AA84-4380-B5FF-F9E9009FE1EF}" type="presParOf" srcId="{126BCFA9-4E81-4EE5-A66D-F3E75630DF14}" destId="{3D9972E1-999B-476F-BBA7-3E87FE005C8F}" srcOrd="0" destOrd="0" presId="urn:microsoft.com/office/officeart/2005/8/layout/vList5"/>
    <dgm:cxn modelId="{840D69E2-CC46-46D7-9C2B-11E5F8BFAA7E}" type="presParOf" srcId="{126BCFA9-4E81-4EE5-A66D-F3E75630DF14}" destId="{05EBE273-B50E-4F6F-84ED-BFF3F0AAEBAA}" srcOrd="1" destOrd="0" presId="urn:microsoft.com/office/officeart/2005/8/layout/vList5"/>
    <dgm:cxn modelId="{CD18E3DE-E6F1-49DE-B6DA-CA45D3FBB0E5}" type="presParOf" srcId="{C5165EE7-C7D0-49C8-BFFA-D41878CD74DA}" destId="{C26F8196-D508-45BE-979E-834C876F6454}" srcOrd="7" destOrd="0" presId="urn:microsoft.com/office/officeart/2005/8/layout/vList5"/>
    <dgm:cxn modelId="{C2AB1BC4-1566-4B20-9CED-3FC5D0FB01A1}" type="presParOf" srcId="{C5165EE7-C7D0-49C8-BFFA-D41878CD74DA}" destId="{CBFA7B12-8C75-4C22-BA59-08AA635EE04E}" srcOrd="8" destOrd="0" presId="urn:microsoft.com/office/officeart/2005/8/layout/vList5"/>
    <dgm:cxn modelId="{5A9BB022-C4FA-43E0-90BF-76A76BE25EF5}" type="presParOf" srcId="{CBFA7B12-8C75-4C22-BA59-08AA635EE04E}" destId="{32A28770-D7A2-4270-8992-60AA0B82FDD8}" srcOrd="0" destOrd="0" presId="urn:microsoft.com/office/officeart/2005/8/layout/vList5"/>
    <dgm:cxn modelId="{3579E864-5AAD-4C0F-809D-D2DE7D464407}" type="presParOf" srcId="{CBFA7B12-8C75-4C22-BA59-08AA635EE04E}" destId="{404D0192-0C47-4E22-9D59-8FAD2A6BAD47}" srcOrd="1" destOrd="0" presId="urn:microsoft.com/office/officeart/2005/8/layout/vList5"/>
    <dgm:cxn modelId="{EC7CEB22-11BC-4DA7-BBD1-5C1E089A89FF}" type="presParOf" srcId="{C5165EE7-C7D0-49C8-BFFA-D41878CD74DA}" destId="{799035AA-DEE6-4754-9903-9A8AC1B7EE88}" srcOrd="9" destOrd="0" presId="urn:microsoft.com/office/officeart/2005/8/layout/vList5"/>
    <dgm:cxn modelId="{B9B5A9BB-6263-475D-82CE-0A9AC1AFA563}" type="presParOf" srcId="{C5165EE7-C7D0-49C8-BFFA-D41878CD74DA}" destId="{B3104F96-0DD7-48BB-AE8D-50C506C367A2}" srcOrd="10" destOrd="0" presId="urn:microsoft.com/office/officeart/2005/8/layout/vList5"/>
    <dgm:cxn modelId="{09C7F228-3860-45D9-9A47-F7E183BCC883}" type="presParOf" srcId="{B3104F96-0DD7-48BB-AE8D-50C506C367A2}" destId="{EDD8A824-6AFC-4510-A4BF-1ED27F46F4B1}" srcOrd="0" destOrd="0" presId="urn:microsoft.com/office/officeart/2005/8/layout/vList5"/>
    <dgm:cxn modelId="{917F85AB-A201-4BF2-A216-A77B205D7695}" type="presParOf" srcId="{B3104F96-0DD7-48BB-AE8D-50C506C367A2}" destId="{87F474E7-9F49-4806-A9DD-31D6881E03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03D12B-173C-4D1E-9ADB-BC4B73F24893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276CF-5863-4124-8AC4-3B50F3316AAB}">
      <dgm:prSet phldrT="[Text]"/>
      <dgm:spPr>
        <a:solidFill>
          <a:srgbClr val="FDAC10"/>
        </a:solidFill>
      </dgm:spPr>
      <dgm:t>
        <a:bodyPr/>
        <a:lstStyle/>
        <a:p>
          <a:pPr rtl="1"/>
          <a:r>
            <a:rPr lang="fa-IR" b="1" dirty="0" smtClean="0">
              <a:cs typeface="B Mitra" panose="00000400000000000000" pitchFamily="2" charset="-78"/>
            </a:rPr>
            <a:t>سطح فناوری</a:t>
          </a:r>
          <a:endParaRPr lang="en-US" b="1" dirty="0">
            <a:cs typeface="B Mitra" panose="00000400000000000000" pitchFamily="2" charset="-78"/>
          </a:endParaRPr>
        </a:p>
      </dgm:t>
    </dgm:pt>
    <dgm:pt modelId="{D2B7EFA8-43A5-42EF-8785-1BE2B0A63E49}" type="parTrans" cxnId="{5CEC2F94-86A3-44EE-9EE2-98DB3339CF85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CBC377AE-C44D-4DFE-A0BC-FAA7A0F36BFE}" type="sibTrans" cxnId="{5CEC2F94-86A3-44EE-9EE2-98DB3339CF85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CD4E25A7-027F-46F8-92C5-B3EA6BAD1452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دانش فنی تولید آن: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به سختی قابل کپی برداری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بر اساس </a:t>
          </a:r>
          <a:r>
            <a:rPr lang="en-US" sz="1800" dirty="0" smtClean="0">
              <a:cs typeface="B Mitra" panose="00000400000000000000" pitchFamily="2" charset="-78"/>
            </a:rPr>
            <a:t>R&amp;D</a:t>
          </a:r>
          <a:endParaRPr lang="fa-IR" sz="1800" dirty="0" smtClean="0">
            <a:cs typeface="B Mitra" panose="00000400000000000000" pitchFamily="2" charset="-78"/>
          </a:endParaRP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موجب ارزش افزوده محصول</a:t>
          </a:r>
          <a:endParaRPr lang="en-US" sz="1800" dirty="0" smtClean="0">
            <a:cs typeface="B Mitra" panose="00000400000000000000" pitchFamily="2" charset="-78"/>
          </a:endParaRPr>
        </a:p>
        <a:p>
          <a:pPr rtl="1"/>
          <a:endParaRPr lang="en-US" sz="1800" dirty="0">
            <a:cs typeface="B Mitra" panose="00000400000000000000" pitchFamily="2" charset="-78"/>
          </a:endParaRPr>
        </a:p>
      </dgm:t>
    </dgm:pt>
    <dgm:pt modelId="{E900CD76-A05E-45FA-8718-E25801FED108}" type="parTrans" cxnId="{255C0926-4EFB-46AE-9E6C-3D56EE99AD50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A60922D1-E12A-41EF-AE27-1A4516C01790}" type="sibTrans" cxnId="{255C0926-4EFB-46AE-9E6C-3D56EE99AD50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B7A42FE9-3A14-4DE0-980D-8C5B9C9DD3D1}">
      <dgm:prSet phldrT="[Text]"/>
      <dgm:spPr>
        <a:solidFill>
          <a:srgbClr val="50A9B1"/>
        </a:solidFill>
        <a:ln>
          <a:solidFill>
            <a:srgbClr val="50A9B1"/>
          </a:solidFill>
        </a:ln>
      </dgm:spPr>
      <dgm:t>
        <a:bodyPr/>
        <a:lstStyle/>
        <a:p>
          <a:pPr rtl="1"/>
          <a:r>
            <a:rPr lang="fa-IR" b="1" dirty="0" smtClean="0">
              <a:cs typeface="B Mitra" panose="00000400000000000000" pitchFamily="2" charset="-78"/>
            </a:rPr>
            <a:t>مرحله تولید</a:t>
          </a:r>
          <a:endParaRPr lang="en-US" b="1" dirty="0">
            <a:cs typeface="B Mitra" panose="00000400000000000000" pitchFamily="2" charset="-78"/>
          </a:endParaRPr>
        </a:p>
      </dgm:t>
    </dgm:pt>
    <dgm:pt modelId="{3E3B1BC1-E1AD-4123-9A4B-78F8DA9A6373}" type="parTrans" cxnId="{933D9477-F674-43B1-A33F-4A822561996A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BC6BA7AA-2327-410D-83D7-AD923C943F37}" type="sibTrans" cxnId="{933D9477-F674-43B1-A33F-4A822561996A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95A990F0-16A6-4B5A-8D2F-9DB1977611D9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در حال تولید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یا نمونه آزمایشگاهی</a:t>
          </a:r>
          <a:endParaRPr lang="en-US" sz="1800" dirty="0">
            <a:cs typeface="B Mitra" panose="00000400000000000000" pitchFamily="2" charset="-78"/>
          </a:endParaRPr>
        </a:p>
      </dgm:t>
    </dgm:pt>
    <dgm:pt modelId="{436C03FE-AACA-4492-8FDC-13F6F8FF7355}" type="parTrans" cxnId="{8DF57DAE-4FBE-4CA1-AB88-98416EEDB1B6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EE79E5D5-7A69-41A8-BC6C-2E42FE4BA9C6}" type="sibTrans" cxnId="{8DF57DAE-4FBE-4CA1-AB88-98416EEDB1B6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6BD57C73-3CC2-4FF3-8AC5-8814868BFC40}">
      <dgm:prSet phldrT="[Text]"/>
      <dgm:spPr>
        <a:solidFill>
          <a:srgbClr val="023D4D"/>
        </a:solidFill>
      </dgm:spPr>
      <dgm:t>
        <a:bodyPr/>
        <a:lstStyle/>
        <a:p>
          <a:pPr rtl="1"/>
          <a:r>
            <a:rPr lang="fa-IR" b="1" dirty="0" smtClean="0">
              <a:cs typeface="B Mitra" panose="00000400000000000000" pitchFamily="2" charset="-78"/>
            </a:rPr>
            <a:t>تسلط بر دانش فنی</a:t>
          </a:r>
          <a:endParaRPr lang="en-US" b="1" dirty="0">
            <a:cs typeface="B Mitra" panose="00000400000000000000" pitchFamily="2" charset="-78"/>
          </a:endParaRPr>
        </a:p>
      </dgm:t>
    </dgm:pt>
    <dgm:pt modelId="{08C6AD46-CF75-48DC-A9D0-F195CE355BD1}" type="parTrans" cxnId="{91D0F51F-2C58-48A7-AEB9-FEC9F3BAAF86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AA556F3A-00B8-43B7-B808-4BC506F62DCC}" type="sibTrans" cxnId="{91D0F51F-2C58-48A7-AEB9-FEC9F3BAAF86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55C28540-7776-48A9-BE8C-C476CE0C4445}">
      <dgm:prSet phldrT="[Text]" custT="1"/>
      <dgm:spPr/>
      <dgm:t>
        <a:bodyPr/>
        <a:lstStyle/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عمدتا توسعه داخلی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یا بر اساس مهندسی معکوس</a:t>
          </a:r>
        </a:p>
        <a:p>
          <a:pPr rtl="1"/>
          <a:r>
            <a:rPr lang="en-US" sz="1800" dirty="0" smtClean="0">
              <a:cs typeface="B Mitra" panose="00000400000000000000" pitchFamily="2" charset="-78"/>
            </a:rPr>
            <a:t>*</a:t>
          </a:r>
          <a:r>
            <a:rPr lang="fa-IR" sz="1800" dirty="0" smtClean="0">
              <a:cs typeface="B Mitra" panose="00000400000000000000" pitchFamily="2" charset="-78"/>
            </a:rPr>
            <a:t> یا تغییرات اساسی در محصول یا فرایند خارجی</a:t>
          </a:r>
          <a:endParaRPr lang="en-US" sz="1800" dirty="0">
            <a:cs typeface="B Mitra" panose="00000400000000000000" pitchFamily="2" charset="-78"/>
          </a:endParaRPr>
        </a:p>
      </dgm:t>
    </dgm:pt>
    <dgm:pt modelId="{A71B8EDB-0268-45DC-B30E-BD7A7826008C}" type="parTrans" cxnId="{DF2D319D-C3A0-45D1-A4B6-D4585276952A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547EC855-F426-476F-A6A0-3D6FCF48E9F5}" type="sibTrans" cxnId="{DF2D319D-C3A0-45D1-A4B6-D4585276952A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30C64EC0-56E7-46D9-A9BE-B7A2D01ADAC5}" type="pres">
      <dgm:prSet presAssocID="{6D03D12B-173C-4D1E-9ADB-BC4B73F2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F41ED7-8A32-4938-8AD4-291BA481DD0E}" type="pres">
      <dgm:prSet presAssocID="{DB2276CF-5863-4124-8AC4-3B50F3316AAB}" presName="compositeNode" presStyleCnt="0">
        <dgm:presLayoutVars>
          <dgm:bulletEnabled val="1"/>
        </dgm:presLayoutVars>
      </dgm:prSet>
      <dgm:spPr/>
    </dgm:pt>
    <dgm:pt modelId="{7766FFC9-B400-4E6C-BA38-D6AAD9DC8344}" type="pres">
      <dgm:prSet presAssocID="{DB2276CF-5863-4124-8AC4-3B50F3316AAB}" presName="bgRect" presStyleLbl="node1" presStyleIdx="0" presStyleCnt="3"/>
      <dgm:spPr/>
      <dgm:t>
        <a:bodyPr/>
        <a:lstStyle/>
        <a:p>
          <a:endParaRPr lang="en-US"/>
        </a:p>
      </dgm:t>
    </dgm:pt>
    <dgm:pt modelId="{B0AB3F3C-FA78-4E00-897B-E04C31522FB6}" type="pres">
      <dgm:prSet presAssocID="{DB2276CF-5863-4124-8AC4-3B50F3316AAB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3E7EE-C2B0-4964-88D1-BF95791A5CF0}" type="pres">
      <dgm:prSet presAssocID="{DB2276CF-5863-4124-8AC4-3B50F3316AA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E56B7-2576-4FEB-B7A4-8E57C22AEBB4}" type="pres">
      <dgm:prSet presAssocID="{CBC377AE-C44D-4DFE-A0BC-FAA7A0F36BFE}" presName="hSp" presStyleCnt="0"/>
      <dgm:spPr/>
    </dgm:pt>
    <dgm:pt modelId="{B5B42384-BAAF-4DA8-8869-DD167345CB53}" type="pres">
      <dgm:prSet presAssocID="{CBC377AE-C44D-4DFE-A0BC-FAA7A0F36BFE}" presName="vProcSp" presStyleCnt="0"/>
      <dgm:spPr/>
    </dgm:pt>
    <dgm:pt modelId="{943E5798-10F8-4E6B-ACA3-83CDC725551E}" type="pres">
      <dgm:prSet presAssocID="{CBC377AE-C44D-4DFE-A0BC-FAA7A0F36BFE}" presName="vSp1" presStyleCnt="0"/>
      <dgm:spPr/>
    </dgm:pt>
    <dgm:pt modelId="{7CDEEC42-9962-4998-BDC5-EA2D682A6D19}" type="pres">
      <dgm:prSet presAssocID="{CBC377AE-C44D-4DFE-A0BC-FAA7A0F36BFE}" presName="simulatedConn" presStyleLbl="solidFgAcc1" presStyleIdx="0" presStyleCnt="2"/>
      <dgm:spPr/>
    </dgm:pt>
    <dgm:pt modelId="{81864286-5091-4D11-9A3E-7347A4E563C3}" type="pres">
      <dgm:prSet presAssocID="{CBC377AE-C44D-4DFE-A0BC-FAA7A0F36BFE}" presName="vSp2" presStyleCnt="0"/>
      <dgm:spPr/>
    </dgm:pt>
    <dgm:pt modelId="{DD04C6EA-4A3E-4E21-A39C-894DBE0A3379}" type="pres">
      <dgm:prSet presAssocID="{CBC377AE-C44D-4DFE-A0BC-FAA7A0F36BFE}" presName="sibTrans" presStyleCnt="0"/>
      <dgm:spPr/>
    </dgm:pt>
    <dgm:pt modelId="{AB3038CB-4911-44A9-AE6D-D169E37CDA26}" type="pres">
      <dgm:prSet presAssocID="{B7A42FE9-3A14-4DE0-980D-8C5B9C9DD3D1}" presName="compositeNode" presStyleCnt="0">
        <dgm:presLayoutVars>
          <dgm:bulletEnabled val="1"/>
        </dgm:presLayoutVars>
      </dgm:prSet>
      <dgm:spPr/>
    </dgm:pt>
    <dgm:pt modelId="{B5BDA4BE-2704-43D7-9E0B-0A62690A69C9}" type="pres">
      <dgm:prSet presAssocID="{B7A42FE9-3A14-4DE0-980D-8C5B9C9DD3D1}" presName="bgRect" presStyleLbl="node1" presStyleIdx="1" presStyleCnt="3"/>
      <dgm:spPr/>
      <dgm:t>
        <a:bodyPr/>
        <a:lstStyle/>
        <a:p>
          <a:endParaRPr lang="en-US"/>
        </a:p>
      </dgm:t>
    </dgm:pt>
    <dgm:pt modelId="{2E68D9DC-D79B-4BBB-94B3-A9DEF728140D}" type="pres">
      <dgm:prSet presAssocID="{B7A42FE9-3A14-4DE0-980D-8C5B9C9DD3D1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54EC2-A816-4A65-82C5-AEEA2ED2ECD3}" type="pres">
      <dgm:prSet presAssocID="{B7A42FE9-3A14-4DE0-980D-8C5B9C9DD3D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56820-AC45-4E62-AF75-86279A65B4C3}" type="pres">
      <dgm:prSet presAssocID="{BC6BA7AA-2327-410D-83D7-AD923C943F37}" presName="hSp" presStyleCnt="0"/>
      <dgm:spPr/>
    </dgm:pt>
    <dgm:pt modelId="{64F33DE5-F4BB-4558-B572-34B66F08BF57}" type="pres">
      <dgm:prSet presAssocID="{BC6BA7AA-2327-410D-83D7-AD923C943F37}" presName="vProcSp" presStyleCnt="0"/>
      <dgm:spPr/>
    </dgm:pt>
    <dgm:pt modelId="{2D15665D-4D6E-44F6-925D-82C557C17BA7}" type="pres">
      <dgm:prSet presAssocID="{BC6BA7AA-2327-410D-83D7-AD923C943F37}" presName="vSp1" presStyleCnt="0"/>
      <dgm:spPr/>
    </dgm:pt>
    <dgm:pt modelId="{A39CA725-2924-43D9-9338-C31EFA268468}" type="pres">
      <dgm:prSet presAssocID="{BC6BA7AA-2327-410D-83D7-AD923C943F37}" presName="simulatedConn" presStyleLbl="solidFgAcc1" presStyleIdx="1" presStyleCnt="2"/>
      <dgm:spPr/>
    </dgm:pt>
    <dgm:pt modelId="{475FF99C-9B31-4968-96E9-DAE77786A068}" type="pres">
      <dgm:prSet presAssocID="{BC6BA7AA-2327-410D-83D7-AD923C943F37}" presName="vSp2" presStyleCnt="0"/>
      <dgm:spPr/>
    </dgm:pt>
    <dgm:pt modelId="{1025CEEA-0842-4AC9-B2AF-737F68110CBD}" type="pres">
      <dgm:prSet presAssocID="{BC6BA7AA-2327-410D-83D7-AD923C943F37}" presName="sibTrans" presStyleCnt="0"/>
      <dgm:spPr/>
    </dgm:pt>
    <dgm:pt modelId="{C10F9CDF-E85D-4347-9AD4-A9ADDBD7B39D}" type="pres">
      <dgm:prSet presAssocID="{6BD57C73-3CC2-4FF3-8AC5-8814868BFC40}" presName="compositeNode" presStyleCnt="0">
        <dgm:presLayoutVars>
          <dgm:bulletEnabled val="1"/>
        </dgm:presLayoutVars>
      </dgm:prSet>
      <dgm:spPr/>
    </dgm:pt>
    <dgm:pt modelId="{FB9E087F-FC27-480F-BD6B-E68E34A52CB2}" type="pres">
      <dgm:prSet presAssocID="{6BD57C73-3CC2-4FF3-8AC5-8814868BFC40}" presName="bgRect" presStyleLbl="node1" presStyleIdx="2" presStyleCnt="3"/>
      <dgm:spPr/>
      <dgm:t>
        <a:bodyPr/>
        <a:lstStyle/>
        <a:p>
          <a:endParaRPr lang="en-US"/>
        </a:p>
      </dgm:t>
    </dgm:pt>
    <dgm:pt modelId="{1AF4C92E-13AE-480C-BC59-367431406618}" type="pres">
      <dgm:prSet presAssocID="{6BD57C73-3CC2-4FF3-8AC5-8814868BFC4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F6A4C-155A-472C-9BE4-5CB4225FFA0D}" type="pres">
      <dgm:prSet presAssocID="{6BD57C73-3CC2-4FF3-8AC5-8814868BFC4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0E0AD0-64CC-40C8-A11C-C4952199F216}" type="presOf" srcId="{B7A42FE9-3A14-4DE0-980D-8C5B9C9DD3D1}" destId="{2E68D9DC-D79B-4BBB-94B3-A9DEF728140D}" srcOrd="1" destOrd="0" presId="urn:microsoft.com/office/officeart/2005/8/layout/hProcess7#1"/>
    <dgm:cxn modelId="{67F7F676-003E-46F3-B613-1B78352760C9}" type="presOf" srcId="{DB2276CF-5863-4124-8AC4-3B50F3316AAB}" destId="{B0AB3F3C-FA78-4E00-897B-E04C31522FB6}" srcOrd="1" destOrd="0" presId="urn:microsoft.com/office/officeart/2005/8/layout/hProcess7#1"/>
    <dgm:cxn modelId="{91D0F51F-2C58-48A7-AEB9-FEC9F3BAAF86}" srcId="{6D03D12B-173C-4D1E-9ADB-BC4B73F24893}" destId="{6BD57C73-3CC2-4FF3-8AC5-8814868BFC40}" srcOrd="2" destOrd="0" parTransId="{08C6AD46-CF75-48DC-A9D0-F195CE355BD1}" sibTransId="{AA556F3A-00B8-43B7-B808-4BC506F62DCC}"/>
    <dgm:cxn modelId="{52CEC320-8A10-466C-B3B7-AD2EAE61BDEB}" type="presOf" srcId="{95A990F0-16A6-4B5A-8D2F-9DB1977611D9}" destId="{AD154EC2-A816-4A65-82C5-AEEA2ED2ECD3}" srcOrd="0" destOrd="0" presId="urn:microsoft.com/office/officeart/2005/8/layout/hProcess7#1"/>
    <dgm:cxn modelId="{E899E866-11B1-4864-98AF-8889E518A55D}" type="presOf" srcId="{DB2276CF-5863-4124-8AC4-3B50F3316AAB}" destId="{7766FFC9-B400-4E6C-BA38-D6AAD9DC8344}" srcOrd="0" destOrd="0" presId="urn:microsoft.com/office/officeart/2005/8/layout/hProcess7#1"/>
    <dgm:cxn modelId="{A6C898F9-096C-4574-BA46-7967418FE2D4}" type="presOf" srcId="{CD4E25A7-027F-46F8-92C5-B3EA6BAD1452}" destId="{02D3E7EE-C2B0-4964-88D1-BF95791A5CF0}" srcOrd="0" destOrd="0" presId="urn:microsoft.com/office/officeart/2005/8/layout/hProcess7#1"/>
    <dgm:cxn modelId="{9D40BA98-93F0-4227-BD05-4C44DF3ED129}" type="presOf" srcId="{6D03D12B-173C-4D1E-9ADB-BC4B73F24893}" destId="{30C64EC0-56E7-46D9-A9BE-B7A2D01ADAC5}" srcOrd="0" destOrd="0" presId="urn:microsoft.com/office/officeart/2005/8/layout/hProcess7#1"/>
    <dgm:cxn modelId="{5CEC2F94-86A3-44EE-9EE2-98DB3339CF85}" srcId="{6D03D12B-173C-4D1E-9ADB-BC4B73F24893}" destId="{DB2276CF-5863-4124-8AC4-3B50F3316AAB}" srcOrd="0" destOrd="0" parTransId="{D2B7EFA8-43A5-42EF-8785-1BE2B0A63E49}" sibTransId="{CBC377AE-C44D-4DFE-A0BC-FAA7A0F36BFE}"/>
    <dgm:cxn modelId="{590998C2-10F5-41E6-9929-E70EAF401E3E}" type="presOf" srcId="{B7A42FE9-3A14-4DE0-980D-8C5B9C9DD3D1}" destId="{B5BDA4BE-2704-43D7-9E0B-0A62690A69C9}" srcOrd="0" destOrd="0" presId="urn:microsoft.com/office/officeart/2005/8/layout/hProcess7#1"/>
    <dgm:cxn modelId="{255C0926-4EFB-46AE-9E6C-3D56EE99AD50}" srcId="{DB2276CF-5863-4124-8AC4-3B50F3316AAB}" destId="{CD4E25A7-027F-46F8-92C5-B3EA6BAD1452}" srcOrd="0" destOrd="0" parTransId="{E900CD76-A05E-45FA-8718-E25801FED108}" sibTransId="{A60922D1-E12A-41EF-AE27-1A4516C01790}"/>
    <dgm:cxn modelId="{E27872E3-F477-4F5A-954C-AE90012EE317}" type="presOf" srcId="{6BD57C73-3CC2-4FF3-8AC5-8814868BFC40}" destId="{1AF4C92E-13AE-480C-BC59-367431406618}" srcOrd="1" destOrd="0" presId="urn:microsoft.com/office/officeart/2005/8/layout/hProcess7#1"/>
    <dgm:cxn modelId="{90182B13-935A-42E8-B30E-CA71BA6DC978}" type="presOf" srcId="{6BD57C73-3CC2-4FF3-8AC5-8814868BFC40}" destId="{FB9E087F-FC27-480F-BD6B-E68E34A52CB2}" srcOrd="0" destOrd="0" presId="urn:microsoft.com/office/officeart/2005/8/layout/hProcess7#1"/>
    <dgm:cxn modelId="{933D9477-F674-43B1-A33F-4A822561996A}" srcId="{6D03D12B-173C-4D1E-9ADB-BC4B73F24893}" destId="{B7A42FE9-3A14-4DE0-980D-8C5B9C9DD3D1}" srcOrd="1" destOrd="0" parTransId="{3E3B1BC1-E1AD-4123-9A4B-78F8DA9A6373}" sibTransId="{BC6BA7AA-2327-410D-83D7-AD923C943F37}"/>
    <dgm:cxn modelId="{8DF57DAE-4FBE-4CA1-AB88-98416EEDB1B6}" srcId="{B7A42FE9-3A14-4DE0-980D-8C5B9C9DD3D1}" destId="{95A990F0-16A6-4B5A-8D2F-9DB1977611D9}" srcOrd="0" destOrd="0" parTransId="{436C03FE-AACA-4492-8FDC-13F6F8FF7355}" sibTransId="{EE79E5D5-7A69-41A8-BC6C-2E42FE4BA9C6}"/>
    <dgm:cxn modelId="{DF2D319D-C3A0-45D1-A4B6-D4585276952A}" srcId="{6BD57C73-3CC2-4FF3-8AC5-8814868BFC40}" destId="{55C28540-7776-48A9-BE8C-C476CE0C4445}" srcOrd="0" destOrd="0" parTransId="{A71B8EDB-0268-45DC-B30E-BD7A7826008C}" sibTransId="{547EC855-F426-476F-A6A0-3D6FCF48E9F5}"/>
    <dgm:cxn modelId="{6779EF8A-2470-402E-8751-9116A8F59652}" type="presOf" srcId="{55C28540-7776-48A9-BE8C-C476CE0C4445}" destId="{D61F6A4C-155A-472C-9BE4-5CB4225FFA0D}" srcOrd="0" destOrd="0" presId="urn:microsoft.com/office/officeart/2005/8/layout/hProcess7#1"/>
    <dgm:cxn modelId="{52762969-6D03-4A66-9A89-B844D3548CAA}" type="presParOf" srcId="{30C64EC0-56E7-46D9-A9BE-B7A2D01ADAC5}" destId="{92F41ED7-8A32-4938-8AD4-291BA481DD0E}" srcOrd="0" destOrd="0" presId="urn:microsoft.com/office/officeart/2005/8/layout/hProcess7#1"/>
    <dgm:cxn modelId="{74FA41F5-0F72-4037-825B-D1E62F38FE1A}" type="presParOf" srcId="{92F41ED7-8A32-4938-8AD4-291BA481DD0E}" destId="{7766FFC9-B400-4E6C-BA38-D6AAD9DC8344}" srcOrd="0" destOrd="0" presId="urn:microsoft.com/office/officeart/2005/8/layout/hProcess7#1"/>
    <dgm:cxn modelId="{46D24C33-823C-44F5-9602-9496B390A4C2}" type="presParOf" srcId="{92F41ED7-8A32-4938-8AD4-291BA481DD0E}" destId="{B0AB3F3C-FA78-4E00-897B-E04C31522FB6}" srcOrd="1" destOrd="0" presId="urn:microsoft.com/office/officeart/2005/8/layout/hProcess7#1"/>
    <dgm:cxn modelId="{4864F876-6F2C-4179-8B4E-A98C2FDB2391}" type="presParOf" srcId="{92F41ED7-8A32-4938-8AD4-291BA481DD0E}" destId="{02D3E7EE-C2B0-4964-88D1-BF95791A5CF0}" srcOrd="2" destOrd="0" presId="urn:microsoft.com/office/officeart/2005/8/layout/hProcess7#1"/>
    <dgm:cxn modelId="{E6CAA4C3-0424-4448-9D06-173DEA46380F}" type="presParOf" srcId="{30C64EC0-56E7-46D9-A9BE-B7A2D01ADAC5}" destId="{9A7E56B7-2576-4FEB-B7A4-8E57C22AEBB4}" srcOrd="1" destOrd="0" presId="urn:microsoft.com/office/officeart/2005/8/layout/hProcess7#1"/>
    <dgm:cxn modelId="{35FADE4E-9CBC-428E-8685-C29819690CFF}" type="presParOf" srcId="{30C64EC0-56E7-46D9-A9BE-B7A2D01ADAC5}" destId="{B5B42384-BAAF-4DA8-8869-DD167345CB53}" srcOrd="2" destOrd="0" presId="urn:microsoft.com/office/officeart/2005/8/layout/hProcess7#1"/>
    <dgm:cxn modelId="{37F28FB6-59FE-4970-92D5-1DE118696920}" type="presParOf" srcId="{B5B42384-BAAF-4DA8-8869-DD167345CB53}" destId="{943E5798-10F8-4E6B-ACA3-83CDC725551E}" srcOrd="0" destOrd="0" presId="urn:microsoft.com/office/officeart/2005/8/layout/hProcess7#1"/>
    <dgm:cxn modelId="{088CBAA3-FE92-417F-BAFD-923C1BCA1420}" type="presParOf" srcId="{B5B42384-BAAF-4DA8-8869-DD167345CB53}" destId="{7CDEEC42-9962-4998-BDC5-EA2D682A6D19}" srcOrd="1" destOrd="0" presId="urn:microsoft.com/office/officeart/2005/8/layout/hProcess7#1"/>
    <dgm:cxn modelId="{7030A3DF-E6FD-45D4-A6B7-1B8FD4CC101F}" type="presParOf" srcId="{B5B42384-BAAF-4DA8-8869-DD167345CB53}" destId="{81864286-5091-4D11-9A3E-7347A4E563C3}" srcOrd="2" destOrd="0" presId="urn:microsoft.com/office/officeart/2005/8/layout/hProcess7#1"/>
    <dgm:cxn modelId="{92C9EFBA-AB8D-4B80-ABD6-DDFBD754FBC9}" type="presParOf" srcId="{30C64EC0-56E7-46D9-A9BE-B7A2D01ADAC5}" destId="{DD04C6EA-4A3E-4E21-A39C-894DBE0A3379}" srcOrd="3" destOrd="0" presId="urn:microsoft.com/office/officeart/2005/8/layout/hProcess7#1"/>
    <dgm:cxn modelId="{F30395D1-ECB3-4BEB-AA49-CF8126A8BCED}" type="presParOf" srcId="{30C64EC0-56E7-46D9-A9BE-B7A2D01ADAC5}" destId="{AB3038CB-4911-44A9-AE6D-D169E37CDA26}" srcOrd="4" destOrd="0" presId="urn:microsoft.com/office/officeart/2005/8/layout/hProcess7#1"/>
    <dgm:cxn modelId="{9BFDE575-4EC3-4D36-B3D5-4B6AD2FF5698}" type="presParOf" srcId="{AB3038CB-4911-44A9-AE6D-D169E37CDA26}" destId="{B5BDA4BE-2704-43D7-9E0B-0A62690A69C9}" srcOrd="0" destOrd="0" presId="urn:microsoft.com/office/officeart/2005/8/layout/hProcess7#1"/>
    <dgm:cxn modelId="{F00A0F9E-1228-41EC-9AFE-8244AC77C168}" type="presParOf" srcId="{AB3038CB-4911-44A9-AE6D-D169E37CDA26}" destId="{2E68D9DC-D79B-4BBB-94B3-A9DEF728140D}" srcOrd="1" destOrd="0" presId="urn:microsoft.com/office/officeart/2005/8/layout/hProcess7#1"/>
    <dgm:cxn modelId="{CE10D81E-CF8F-4603-85A9-A4DA59B4CD39}" type="presParOf" srcId="{AB3038CB-4911-44A9-AE6D-D169E37CDA26}" destId="{AD154EC2-A816-4A65-82C5-AEEA2ED2ECD3}" srcOrd="2" destOrd="0" presId="urn:microsoft.com/office/officeart/2005/8/layout/hProcess7#1"/>
    <dgm:cxn modelId="{B7FE0A0D-2660-4DEE-A4E6-CF77ADDD0DBC}" type="presParOf" srcId="{30C64EC0-56E7-46D9-A9BE-B7A2D01ADAC5}" destId="{82856820-AC45-4E62-AF75-86279A65B4C3}" srcOrd="5" destOrd="0" presId="urn:microsoft.com/office/officeart/2005/8/layout/hProcess7#1"/>
    <dgm:cxn modelId="{E5210C6E-903C-4EC9-8401-260EBDBDCA94}" type="presParOf" srcId="{30C64EC0-56E7-46D9-A9BE-B7A2D01ADAC5}" destId="{64F33DE5-F4BB-4558-B572-34B66F08BF57}" srcOrd="6" destOrd="0" presId="urn:microsoft.com/office/officeart/2005/8/layout/hProcess7#1"/>
    <dgm:cxn modelId="{94A6FCDA-3A91-4F25-BB63-EA0B5854EF6F}" type="presParOf" srcId="{64F33DE5-F4BB-4558-B572-34B66F08BF57}" destId="{2D15665D-4D6E-44F6-925D-82C557C17BA7}" srcOrd="0" destOrd="0" presId="urn:microsoft.com/office/officeart/2005/8/layout/hProcess7#1"/>
    <dgm:cxn modelId="{2A0E0A35-D880-4F44-838A-66094DC9589F}" type="presParOf" srcId="{64F33DE5-F4BB-4558-B572-34B66F08BF57}" destId="{A39CA725-2924-43D9-9338-C31EFA268468}" srcOrd="1" destOrd="0" presId="urn:microsoft.com/office/officeart/2005/8/layout/hProcess7#1"/>
    <dgm:cxn modelId="{A56FD8F8-BF2F-4CD8-A2B9-9CA657F8193F}" type="presParOf" srcId="{64F33DE5-F4BB-4558-B572-34B66F08BF57}" destId="{475FF99C-9B31-4968-96E9-DAE77786A068}" srcOrd="2" destOrd="0" presId="urn:microsoft.com/office/officeart/2005/8/layout/hProcess7#1"/>
    <dgm:cxn modelId="{AA1CBFB4-688D-401F-95FF-A853E16B48AF}" type="presParOf" srcId="{30C64EC0-56E7-46D9-A9BE-B7A2D01ADAC5}" destId="{1025CEEA-0842-4AC9-B2AF-737F68110CBD}" srcOrd="7" destOrd="0" presId="urn:microsoft.com/office/officeart/2005/8/layout/hProcess7#1"/>
    <dgm:cxn modelId="{5640BEFD-B7BB-40AD-90C5-21345925B5D2}" type="presParOf" srcId="{30C64EC0-56E7-46D9-A9BE-B7A2D01ADAC5}" destId="{C10F9CDF-E85D-4347-9AD4-A9ADDBD7B39D}" srcOrd="8" destOrd="0" presId="urn:microsoft.com/office/officeart/2005/8/layout/hProcess7#1"/>
    <dgm:cxn modelId="{CA90FB60-2A6B-4DC8-8A67-1EDA50F54ECE}" type="presParOf" srcId="{C10F9CDF-E85D-4347-9AD4-A9ADDBD7B39D}" destId="{FB9E087F-FC27-480F-BD6B-E68E34A52CB2}" srcOrd="0" destOrd="0" presId="urn:microsoft.com/office/officeart/2005/8/layout/hProcess7#1"/>
    <dgm:cxn modelId="{D9C889B1-4132-42B7-8FFE-ED847838411C}" type="presParOf" srcId="{C10F9CDF-E85D-4347-9AD4-A9ADDBD7B39D}" destId="{1AF4C92E-13AE-480C-BC59-367431406618}" srcOrd="1" destOrd="0" presId="urn:microsoft.com/office/officeart/2005/8/layout/hProcess7#1"/>
    <dgm:cxn modelId="{27E11627-0C61-419B-8A71-08A190432911}" type="presParOf" srcId="{C10F9CDF-E85D-4347-9AD4-A9ADDBD7B39D}" destId="{D61F6A4C-155A-472C-9BE4-5CB4225FFA0D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03D12B-173C-4D1E-9ADB-BC4B73F24893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276CF-5863-4124-8AC4-3B50F3316AAB}">
      <dgm:prSet phldrT="[Text]" custT="1"/>
      <dgm:spPr/>
      <dgm:t>
        <a:bodyPr/>
        <a:lstStyle/>
        <a:p>
          <a:pPr algn="ctr" rtl="1"/>
          <a:r>
            <a:rPr lang="fa-IR" sz="1600" b="1" dirty="0" smtClean="0">
              <a:cs typeface="B Mitra" panose="00000400000000000000" pitchFamily="2" charset="-78"/>
            </a:rPr>
            <a:t>دانش بنیان نوپا</a:t>
          </a:r>
          <a:endParaRPr lang="en-US" sz="1600" b="1" dirty="0">
            <a:cs typeface="B Mitra" panose="00000400000000000000" pitchFamily="2" charset="-78"/>
          </a:endParaRPr>
        </a:p>
      </dgm:t>
    </dgm:pt>
    <dgm:pt modelId="{D2B7EFA8-43A5-42EF-8785-1BE2B0A63E49}" type="parTrans" cxnId="{5CEC2F94-86A3-44EE-9EE2-98DB3339CF85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CBC377AE-C44D-4DFE-A0BC-FAA7A0F36BFE}" type="sibTrans" cxnId="{5CEC2F94-86A3-44EE-9EE2-98DB3339CF85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CD4E25A7-027F-46F8-92C5-B3EA6BAD1452}">
      <dgm:prSet phldrT="[Text]"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ارائه نمونه محصول منتج از فروش کالای دانش بنیان</a:t>
          </a:r>
          <a:endParaRPr lang="en-US" sz="1800" dirty="0" smtClean="0">
            <a:cs typeface="B Mitra" panose="00000400000000000000" pitchFamily="2" charset="-78"/>
          </a:endParaRPr>
        </a:p>
      </dgm:t>
    </dgm:pt>
    <dgm:pt modelId="{E900CD76-A05E-45FA-8718-E25801FED108}" type="parTrans" cxnId="{255C0926-4EFB-46AE-9E6C-3D56EE99AD50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A60922D1-E12A-41EF-AE27-1A4516C01790}" type="sibTrans" cxnId="{255C0926-4EFB-46AE-9E6C-3D56EE99AD50}">
      <dgm:prSet/>
      <dgm:spPr/>
      <dgm:t>
        <a:bodyPr/>
        <a:lstStyle/>
        <a:p>
          <a:pPr rtl="1"/>
          <a:endParaRPr lang="en-US">
            <a:cs typeface="B Mitra" panose="00000400000000000000" pitchFamily="2" charset="-78"/>
          </a:endParaRPr>
        </a:p>
      </dgm:t>
    </dgm:pt>
    <dgm:pt modelId="{75381C9D-BD43-475F-9ECA-8795E875C89E}">
      <dgm:prSet phldrT="[Text]" custT="1"/>
      <dgm:spPr/>
      <dgm:t>
        <a:bodyPr/>
        <a:lstStyle/>
        <a:p>
          <a:pPr rtl="1"/>
          <a:r>
            <a:rPr lang="fa-IR" sz="1600" b="1" dirty="0" smtClean="0">
              <a:cs typeface="B Mitra" panose="00000400000000000000" pitchFamily="2" charset="-78"/>
            </a:rPr>
            <a:t>دانش بنیان صنعتی</a:t>
          </a:r>
          <a:endParaRPr lang="en-US" sz="1600" b="1" dirty="0" smtClean="0">
            <a:cs typeface="B Mitra" panose="00000400000000000000" pitchFamily="2" charset="-78"/>
          </a:endParaRPr>
        </a:p>
      </dgm:t>
    </dgm:pt>
    <dgm:pt modelId="{FC8F7928-16F9-4119-8CC2-0D41458FC5B3}" type="parTrans" cxnId="{B7257D94-5910-486C-BC8C-09D0B4DBA3D9}">
      <dgm:prSet/>
      <dgm:spPr/>
      <dgm:t>
        <a:bodyPr/>
        <a:lstStyle/>
        <a:p>
          <a:endParaRPr lang="en-US"/>
        </a:p>
      </dgm:t>
    </dgm:pt>
    <dgm:pt modelId="{78771E1C-A287-45DA-8F41-45C6715C2C4B}" type="sibTrans" cxnId="{B7257D94-5910-486C-BC8C-09D0B4DBA3D9}">
      <dgm:prSet/>
      <dgm:spPr/>
      <dgm:t>
        <a:bodyPr/>
        <a:lstStyle/>
        <a:p>
          <a:endParaRPr lang="en-US"/>
        </a:p>
      </dgm:t>
    </dgm:pt>
    <dgm:pt modelId="{D88D2AF9-3ED7-48E9-A519-FCB28766C197}">
      <dgm:prSet phldrT="[Text]" custT="1"/>
      <dgm:spPr/>
      <dgm:t>
        <a:bodyPr/>
        <a:lstStyle/>
        <a:p>
          <a:pPr rtl="1"/>
          <a:r>
            <a:rPr lang="fa-IR" sz="1600" b="1" dirty="0" smtClean="0">
              <a:cs typeface="B Mitra" panose="00000400000000000000" pitchFamily="2" charset="-78"/>
            </a:rPr>
            <a:t>دانش بنیان تولیدی</a:t>
          </a:r>
          <a:endParaRPr lang="en-US" sz="1600" b="1" dirty="0" smtClean="0">
            <a:cs typeface="B Mitra" panose="00000400000000000000" pitchFamily="2" charset="-78"/>
          </a:endParaRPr>
        </a:p>
      </dgm:t>
    </dgm:pt>
    <dgm:pt modelId="{C02831AA-C7B6-4AA1-B271-774465703FD3}" type="parTrans" cxnId="{71F6754F-3522-4E7F-8ED8-508E560B6EF4}">
      <dgm:prSet/>
      <dgm:spPr/>
      <dgm:t>
        <a:bodyPr/>
        <a:lstStyle/>
        <a:p>
          <a:endParaRPr lang="en-US"/>
        </a:p>
      </dgm:t>
    </dgm:pt>
    <dgm:pt modelId="{755DA8BD-1A7A-434C-9978-22D731DD5C36}" type="sibTrans" cxnId="{71F6754F-3522-4E7F-8ED8-508E560B6EF4}">
      <dgm:prSet/>
      <dgm:spPr/>
      <dgm:t>
        <a:bodyPr/>
        <a:lstStyle/>
        <a:p>
          <a:endParaRPr lang="en-US"/>
        </a:p>
      </dgm:t>
    </dgm:pt>
    <dgm:pt modelId="{040645D7-03DF-4F0D-AF0F-FA7130C5EB6F}">
      <dgm:prSet/>
      <dgm:spPr/>
      <dgm:t>
        <a:bodyPr/>
        <a:lstStyle/>
        <a:p>
          <a:pPr algn="r" rtl="1"/>
          <a:r>
            <a:rPr lang="fa-IR" dirty="0" smtClean="0">
              <a:cs typeface="B Mitra" panose="00000400000000000000" pitchFamily="2" charset="-78"/>
            </a:rPr>
            <a:t>۵۰ درصد درآمد منتج از فروش کالای دانش بنیان</a:t>
          </a:r>
          <a:endParaRPr lang="en-US" dirty="0"/>
        </a:p>
      </dgm:t>
    </dgm:pt>
    <dgm:pt modelId="{84EAEAD7-CF19-4E8D-997C-3252B8FA4157}" type="parTrans" cxnId="{8E507530-42FF-49AB-8462-5BEDF885C89A}">
      <dgm:prSet/>
      <dgm:spPr/>
      <dgm:t>
        <a:bodyPr/>
        <a:lstStyle/>
        <a:p>
          <a:endParaRPr lang="en-US"/>
        </a:p>
      </dgm:t>
    </dgm:pt>
    <dgm:pt modelId="{9B1BADEF-9E93-440D-83EE-00BEE31CC36A}" type="sibTrans" cxnId="{8E507530-42FF-49AB-8462-5BEDF885C89A}">
      <dgm:prSet/>
      <dgm:spPr/>
      <dgm:t>
        <a:bodyPr/>
        <a:lstStyle/>
        <a:p>
          <a:endParaRPr lang="en-US"/>
        </a:p>
      </dgm:t>
    </dgm:pt>
    <dgm:pt modelId="{954B05A8-F16C-472C-A9EE-5AC99A7B6C44}">
      <dgm:prSet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حداقل ۲ نفر پاره وقت (۱ نفر متخصص)</a:t>
          </a:r>
          <a:endParaRPr lang="en-US" sz="1800" dirty="0" smtClean="0">
            <a:cs typeface="B Mitra" panose="00000400000000000000" pitchFamily="2" charset="-78"/>
          </a:endParaRPr>
        </a:p>
      </dgm:t>
    </dgm:pt>
    <dgm:pt modelId="{0E9A94F1-4E5D-4E88-BDF1-0BA52A9369C1}" type="parTrans" cxnId="{9E627A71-3F81-45FC-A2E9-9F9E8E885B5D}">
      <dgm:prSet/>
      <dgm:spPr/>
      <dgm:t>
        <a:bodyPr/>
        <a:lstStyle/>
        <a:p>
          <a:endParaRPr lang="en-US"/>
        </a:p>
      </dgm:t>
    </dgm:pt>
    <dgm:pt modelId="{FA05803E-A491-4DBA-8661-B0FA6F8FF3F0}" type="sibTrans" cxnId="{9E627A71-3F81-45FC-A2E9-9F9E8E885B5D}">
      <dgm:prSet/>
      <dgm:spPr/>
      <dgm:t>
        <a:bodyPr/>
        <a:lstStyle/>
        <a:p>
          <a:endParaRPr lang="en-US"/>
        </a:p>
      </dgm:t>
    </dgm:pt>
    <dgm:pt modelId="{8366CB9E-D543-42DD-A642-D61697252F86}">
      <dgm:prSet custT="1"/>
      <dgm:spPr/>
      <dgm:t>
        <a:bodyPr/>
        <a:lstStyle/>
        <a:p>
          <a:pPr rtl="1"/>
          <a:r>
            <a:rPr lang="fa-IR" sz="1800" dirty="0" smtClean="0">
              <a:cs typeface="B Mitra" panose="00000400000000000000" pitchFamily="2" charset="-78"/>
            </a:rPr>
            <a:t>حداقل ۳ سال ثبت شرکت</a:t>
          </a:r>
          <a:endParaRPr lang="en-US" sz="1800" dirty="0" smtClean="0">
            <a:cs typeface="B Mitra" panose="00000400000000000000" pitchFamily="2" charset="-78"/>
          </a:endParaRPr>
        </a:p>
      </dgm:t>
    </dgm:pt>
    <dgm:pt modelId="{DDC9ED2E-6393-4C57-AF2E-AC66788A0428}" type="parTrans" cxnId="{445C0E8F-F935-430D-A562-A9DA0D78A4AF}">
      <dgm:prSet/>
      <dgm:spPr/>
      <dgm:t>
        <a:bodyPr/>
        <a:lstStyle/>
        <a:p>
          <a:endParaRPr lang="en-US"/>
        </a:p>
      </dgm:t>
    </dgm:pt>
    <dgm:pt modelId="{44330025-A25B-4927-AED2-D7BE04E2FC36}" type="sibTrans" cxnId="{445C0E8F-F935-430D-A562-A9DA0D78A4AF}">
      <dgm:prSet/>
      <dgm:spPr/>
      <dgm:t>
        <a:bodyPr/>
        <a:lstStyle/>
        <a:p>
          <a:endParaRPr lang="en-US"/>
        </a:p>
      </dgm:t>
    </dgm:pt>
    <dgm:pt modelId="{11C0D028-376F-4C4C-9559-FEE63A21079C}">
      <dgm:prSet/>
      <dgm:spPr/>
      <dgm:t>
        <a:bodyPr/>
        <a:lstStyle/>
        <a:p>
          <a:pPr rtl="1"/>
          <a:r>
            <a:rPr lang="fa-IR" dirty="0" smtClean="0">
              <a:cs typeface="B Mitra" panose="00000400000000000000" pitchFamily="2" charset="-78"/>
            </a:rPr>
            <a:t>حداقل ۳ نفر نیروی انسانی</a:t>
          </a:r>
          <a:endParaRPr lang="en-US" dirty="0" smtClean="0">
            <a:cs typeface="B Mitra" panose="00000400000000000000" pitchFamily="2" charset="-78"/>
          </a:endParaRPr>
        </a:p>
      </dgm:t>
    </dgm:pt>
    <dgm:pt modelId="{64E41A4A-B94B-43AE-831D-E2D98E4D52E6}" type="parTrans" cxnId="{759E13C8-A4C5-4029-8C5C-E6B35B9E7597}">
      <dgm:prSet/>
      <dgm:spPr/>
      <dgm:t>
        <a:bodyPr/>
        <a:lstStyle/>
        <a:p>
          <a:endParaRPr lang="en-US"/>
        </a:p>
      </dgm:t>
    </dgm:pt>
    <dgm:pt modelId="{58E87B0D-BB44-446A-9D5A-2E25F3EAD78D}" type="sibTrans" cxnId="{759E13C8-A4C5-4029-8C5C-E6B35B9E7597}">
      <dgm:prSet/>
      <dgm:spPr/>
      <dgm:t>
        <a:bodyPr/>
        <a:lstStyle/>
        <a:p>
          <a:endParaRPr lang="en-US"/>
        </a:p>
      </dgm:t>
    </dgm:pt>
    <dgm:pt modelId="{299898D3-C323-4087-8114-697AC48222AD}">
      <dgm:prSet/>
      <dgm:spPr/>
      <dgm:t>
        <a:bodyPr/>
        <a:lstStyle/>
        <a:p>
          <a:pPr rtl="1"/>
          <a:r>
            <a:rPr lang="fa-IR" dirty="0" smtClean="0">
              <a:cs typeface="B Mitra" panose="00000400000000000000" pitchFamily="2" charset="-78"/>
            </a:rPr>
            <a:t>بین ۲۰ تا ۳۰ درصد کارکنان دارای مدرک کارشناسی</a:t>
          </a:r>
          <a:endParaRPr lang="en-US" dirty="0" smtClean="0">
            <a:cs typeface="B Mitra" panose="00000400000000000000" pitchFamily="2" charset="-78"/>
          </a:endParaRPr>
        </a:p>
      </dgm:t>
    </dgm:pt>
    <dgm:pt modelId="{C469A6AB-327D-49B4-B889-9C2C6088E01E}" type="parTrans" cxnId="{5C450107-7281-47F0-9727-1F1CE6B08C06}">
      <dgm:prSet/>
      <dgm:spPr/>
      <dgm:t>
        <a:bodyPr/>
        <a:lstStyle/>
        <a:p>
          <a:endParaRPr lang="en-US"/>
        </a:p>
      </dgm:t>
    </dgm:pt>
    <dgm:pt modelId="{B4A66C01-5026-493F-A081-917C2A10483D}" type="sibTrans" cxnId="{5C450107-7281-47F0-9727-1F1CE6B08C06}">
      <dgm:prSet/>
      <dgm:spPr/>
      <dgm:t>
        <a:bodyPr/>
        <a:lstStyle/>
        <a:p>
          <a:endParaRPr lang="en-US"/>
        </a:p>
      </dgm:t>
    </dgm:pt>
    <dgm:pt modelId="{7EB348AC-5A1A-486D-921B-A79377824BF8}">
      <dgm:prSet/>
      <dgm:spPr/>
      <dgm:t>
        <a:bodyPr/>
        <a:lstStyle/>
        <a:p>
          <a:pPr rtl="1"/>
          <a:r>
            <a:rPr lang="fa-IR" dirty="0" smtClean="0">
              <a:cs typeface="B Mitra" panose="00000400000000000000" pitchFamily="2" charset="-78"/>
            </a:rPr>
            <a:t>۱۰ درصد درآمد منتج از فروش کالای دانش بنیان یا ۵۰٪ با استفاده از تجهیزات و فرایندهای مرتبط با کالای دانش بنیان</a:t>
          </a:r>
          <a:endParaRPr lang="en-US" dirty="0"/>
        </a:p>
      </dgm:t>
    </dgm:pt>
    <dgm:pt modelId="{405E876D-68B8-4AD9-8870-2F46040A8176}" type="parTrans" cxnId="{9BFB5EF9-C129-44B1-8BFA-1E3DA2180921}">
      <dgm:prSet/>
      <dgm:spPr/>
      <dgm:t>
        <a:bodyPr/>
        <a:lstStyle/>
        <a:p>
          <a:endParaRPr lang="en-US"/>
        </a:p>
      </dgm:t>
    </dgm:pt>
    <dgm:pt modelId="{7B478A1A-3810-479E-88A6-D57E5E12B7CC}" type="sibTrans" cxnId="{9BFB5EF9-C129-44B1-8BFA-1E3DA2180921}">
      <dgm:prSet/>
      <dgm:spPr/>
      <dgm:t>
        <a:bodyPr/>
        <a:lstStyle/>
        <a:p>
          <a:endParaRPr lang="en-US"/>
        </a:p>
      </dgm:t>
    </dgm:pt>
    <dgm:pt modelId="{34A200F5-912E-4270-9860-8975C4087244}">
      <dgm:prSet/>
      <dgm:spPr/>
      <dgm:t>
        <a:bodyPr/>
        <a:lstStyle/>
        <a:p>
          <a:pPr rtl="1"/>
          <a:r>
            <a:rPr lang="fa-IR" dirty="0" smtClean="0">
              <a:cs typeface="B Mitra" panose="00000400000000000000" pitchFamily="2" charset="-78"/>
            </a:rPr>
            <a:t>حداقل ۳ نفر نیروی انسانی</a:t>
          </a:r>
          <a:endParaRPr lang="en-US" dirty="0" smtClean="0">
            <a:cs typeface="B Mitra" panose="00000400000000000000" pitchFamily="2" charset="-78"/>
          </a:endParaRPr>
        </a:p>
      </dgm:t>
    </dgm:pt>
    <dgm:pt modelId="{B605ACC7-DD11-4E66-9A4D-BA1AB297A706}" type="parTrans" cxnId="{C306EC4C-0A8B-445A-B6E9-BC2F05AE5B53}">
      <dgm:prSet/>
      <dgm:spPr/>
      <dgm:t>
        <a:bodyPr/>
        <a:lstStyle/>
        <a:p>
          <a:endParaRPr lang="en-US"/>
        </a:p>
      </dgm:t>
    </dgm:pt>
    <dgm:pt modelId="{DEB9CACC-408C-4988-913C-8194DA109918}" type="sibTrans" cxnId="{C306EC4C-0A8B-445A-B6E9-BC2F05AE5B53}">
      <dgm:prSet/>
      <dgm:spPr/>
      <dgm:t>
        <a:bodyPr/>
        <a:lstStyle/>
        <a:p>
          <a:endParaRPr lang="en-US"/>
        </a:p>
      </dgm:t>
    </dgm:pt>
    <dgm:pt modelId="{7C8655A9-085B-4F8E-B9C6-7D7122A930C7}" type="pres">
      <dgm:prSet presAssocID="{6D03D12B-173C-4D1E-9ADB-BC4B73F24893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42CA3D-B3FD-4DB5-A5A7-4DD2400CD6B5}" type="pres">
      <dgm:prSet presAssocID="{DB2276CF-5863-4124-8AC4-3B50F3316AAB}" presName="compNode" presStyleCnt="0"/>
      <dgm:spPr/>
    </dgm:pt>
    <dgm:pt modelId="{3980F1B2-B462-46D8-91CC-2D9C21A49360}" type="pres">
      <dgm:prSet presAssocID="{DB2276CF-5863-4124-8AC4-3B50F3316AAB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C9CB8-E128-42CF-A96A-3DA33E67DC1E}" type="pres">
      <dgm:prSet presAssocID="{DB2276CF-5863-4124-8AC4-3B50F3316AA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BA9C8-E234-4427-B3A6-A95EB9888D64}" type="pres">
      <dgm:prSet presAssocID="{DB2276CF-5863-4124-8AC4-3B50F3316AAB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51442C05-5125-4352-A261-7212963FCF5E}" type="pres">
      <dgm:prSet presAssocID="{DB2276CF-5863-4124-8AC4-3B50F3316AAB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981526D-6C5E-4DE5-A44B-479DD084CADD}" type="pres">
      <dgm:prSet presAssocID="{CBC377AE-C44D-4DFE-A0BC-FAA7A0F36BF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766EDE-47F9-43A7-8B88-471372ECFC5B}" type="pres">
      <dgm:prSet presAssocID="{D88D2AF9-3ED7-48E9-A519-FCB28766C197}" presName="compNode" presStyleCnt="0"/>
      <dgm:spPr/>
    </dgm:pt>
    <dgm:pt modelId="{A46FCE9F-E184-475D-8928-287C40515477}" type="pres">
      <dgm:prSet presAssocID="{D88D2AF9-3ED7-48E9-A519-FCB28766C197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DC030-CAC5-497D-A9A9-9468510B51C3}" type="pres">
      <dgm:prSet presAssocID="{D88D2AF9-3ED7-48E9-A519-FCB28766C1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42343D-AB70-4A11-9ABE-56E67677916B}" type="pres">
      <dgm:prSet presAssocID="{D88D2AF9-3ED7-48E9-A519-FCB28766C197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9C9A9681-FC18-4E10-8EFB-DB2D187ABDDB}" type="pres">
      <dgm:prSet presAssocID="{D88D2AF9-3ED7-48E9-A519-FCB28766C197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B357AD-74D3-40AC-8AB1-4A57B6B8F506}" type="pres">
      <dgm:prSet presAssocID="{755DA8BD-1A7A-434C-9978-22D731DD5C3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49131E7-7F58-4C55-905C-B9D0F398EB50}" type="pres">
      <dgm:prSet presAssocID="{75381C9D-BD43-475F-9ECA-8795E875C89E}" presName="compNode" presStyleCnt="0"/>
      <dgm:spPr/>
    </dgm:pt>
    <dgm:pt modelId="{41053028-8B51-429F-83EE-B8FB5BE62827}" type="pres">
      <dgm:prSet presAssocID="{75381C9D-BD43-475F-9ECA-8795E875C89E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01507-2F5A-441B-B1E5-00CEADF72B62}" type="pres">
      <dgm:prSet presAssocID="{75381C9D-BD43-475F-9ECA-8795E875C89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0041A9-7882-4C96-9C99-D6CA7B5A1AE3}" type="pres">
      <dgm:prSet presAssocID="{75381C9D-BD43-475F-9ECA-8795E875C89E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BB19B0B2-3728-4268-9379-FF020F04D15D}" type="pres">
      <dgm:prSet presAssocID="{75381C9D-BD43-475F-9ECA-8795E875C89E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FC0A2AEA-162D-4B2B-97F4-1BC8B019D815}" type="presOf" srcId="{6D03D12B-173C-4D1E-9ADB-BC4B73F24893}" destId="{7C8655A9-085B-4F8E-B9C6-7D7122A930C7}" srcOrd="0" destOrd="0" presId="urn:microsoft.com/office/officeart/2005/8/layout/bList2#1"/>
    <dgm:cxn modelId="{3A3F7A95-31A4-4EF1-B0DC-237BC46F31F2}" type="presOf" srcId="{DB2276CF-5863-4124-8AC4-3B50F3316AAB}" destId="{277C9CB8-E128-42CF-A96A-3DA33E67DC1E}" srcOrd="0" destOrd="0" presId="urn:microsoft.com/office/officeart/2005/8/layout/bList2#1"/>
    <dgm:cxn modelId="{255C0926-4EFB-46AE-9E6C-3D56EE99AD50}" srcId="{DB2276CF-5863-4124-8AC4-3B50F3316AAB}" destId="{CD4E25A7-027F-46F8-92C5-B3EA6BAD1452}" srcOrd="0" destOrd="0" parTransId="{E900CD76-A05E-45FA-8718-E25801FED108}" sibTransId="{A60922D1-E12A-41EF-AE27-1A4516C01790}"/>
    <dgm:cxn modelId="{49F0C6AD-5CEC-4CEC-80DA-60FFAEFBF763}" type="presOf" srcId="{755DA8BD-1A7A-434C-9978-22D731DD5C36}" destId="{64B357AD-74D3-40AC-8AB1-4A57B6B8F506}" srcOrd="0" destOrd="0" presId="urn:microsoft.com/office/officeart/2005/8/layout/bList2#1"/>
    <dgm:cxn modelId="{E838884D-8C32-4C9F-8CD4-313D61A2E6D3}" type="presOf" srcId="{954B05A8-F16C-472C-A9EE-5AC99A7B6C44}" destId="{3980F1B2-B462-46D8-91CC-2D9C21A49360}" srcOrd="0" destOrd="1" presId="urn:microsoft.com/office/officeart/2005/8/layout/bList2#1"/>
    <dgm:cxn modelId="{F30F316D-A69E-4D6A-A3B9-3C6C959B0C13}" type="presOf" srcId="{040645D7-03DF-4F0D-AF0F-FA7130C5EB6F}" destId="{A46FCE9F-E184-475D-8928-287C40515477}" srcOrd="0" destOrd="0" presId="urn:microsoft.com/office/officeart/2005/8/layout/bList2#1"/>
    <dgm:cxn modelId="{3A842C7F-E127-48B1-A4AE-B0DB8BCED60B}" type="presOf" srcId="{D88D2AF9-3ED7-48E9-A519-FCB28766C197}" destId="{2542343D-AB70-4A11-9ABE-56E67677916B}" srcOrd="1" destOrd="0" presId="urn:microsoft.com/office/officeart/2005/8/layout/bList2#1"/>
    <dgm:cxn modelId="{0184C7F9-2884-4F4F-ADF3-A0B3B67A347B}" type="presOf" srcId="{299898D3-C323-4087-8114-697AC48222AD}" destId="{A46FCE9F-E184-475D-8928-287C40515477}" srcOrd="0" destOrd="2" presId="urn:microsoft.com/office/officeart/2005/8/layout/bList2#1"/>
    <dgm:cxn modelId="{5C3278B6-1E56-4C53-8663-0851359A8C73}" type="presOf" srcId="{CD4E25A7-027F-46F8-92C5-B3EA6BAD1452}" destId="{3980F1B2-B462-46D8-91CC-2D9C21A49360}" srcOrd="0" destOrd="0" presId="urn:microsoft.com/office/officeart/2005/8/layout/bList2#1"/>
    <dgm:cxn modelId="{C306EC4C-0A8B-445A-B6E9-BC2F05AE5B53}" srcId="{75381C9D-BD43-475F-9ECA-8795E875C89E}" destId="{34A200F5-912E-4270-9860-8975C4087244}" srcOrd="1" destOrd="0" parTransId="{B605ACC7-DD11-4E66-9A4D-BA1AB297A706}" sibTransId="{DEB9CACC-408C-4988-913C-8194DA109918}"/>
    <dgm:cxn modelId="{0575419A-3530-4469-A60C-B0124C813595}" type="presOf" srcId="{D88D2AF9-3ED7-48E9-A519-FCB28766C197}" destId="{ABFDC030-CAC5-497D-A9A9-9468510B51C3}" srcOrd="0" destOrd="0" presId="urn:microsoft.com/office/officeart/2005/8/layout/bList2#1"/>
    <dgm:cxn modelId="{759E13C8-A4C5-4029-8C5C-E6B35B9E7597}" srcId="{D88D2AF9-3ED7-48E9-A519-FCB28766C197}" destId="{11C0D028-376F-4C4C-9559-FEE63A21079C}" srcOrd="1" destOrd="0" parTransId="{64E41A4A-B94B-43AE-831D-E2D98E4D52E6}" sibTransId="{58E87B0D-BB44-446A-9D5A-2E25F3EAD78D}"/>
    <dgm:cxn modelId="{52885DB5-9DDD-4C0D-AE7F-463B75E60E26}" type="presOf" srcId="{DB2276CF-5863-4124-8AC4-3B50F3316AAB}" destId="{062BA9C8-E234-4427-B3A6-A95EB9888D64}" srcOrd="1" destOrd="0" presId="urn:microsoft.com/office/officeart/2005/8/layout/bList2#1"/>
    <dgm:cxn modelId="{5773FFA3-5451-4325-B6B4-B00E8852F4DA}" type="presOf" srcId="{34A200F5-912E-4270-9860-8975C4087244}" destId="{41053028-8B51-429F-83EE-B8FB5BE62827}" srcOrd="0" destOrd="1" presId="urn:microsoft.com/office/officeart/2005/8/layout/bList2#1"/>
    <dgm:cxn modelId="{9BFB5EF9-C129-44B1-8BFA-1E3DA2180921}" srcId="{75381C9D-BD43-475F-9ECA-8795E875C89E}" destId="{7EB348AC-5A1A-486D-921B-A79377824BF8}" srcOrd="0" destOrd="0" parTransId="{405E876D-68B8-4AD9-8870-2F46040A8176}" sibTransId="{7B478A1A-3810-479E-88A6-D57E5E12B7CC}"/>
    <dgm:cxn modelId="{5CEC2F94-86A3-44EE-9EE2-98DB3339CF85}" srcId="{6D03D12B-173C-4D1E-9ADB-BC4B73F24893}" destId="{DB2276CF-5863-4124-8AC4-3B50F3316AAB}" srcOrd="0" destOrd="0" parTransId="{D2B7EFA8-43A5-42EF-8785-1BE2B0A63E49}" sibTransId="{CBC377AE-C44D-4DFE-A0BC-FAA7A0F36BFE}"/>
    <dgm:cxn modelId="{71F6754F-3522-4E7F-8ED8-508E560B6EF4}" srcId="{6D03D12B-173C-4D1E-9ADB-BC4B73F24893}" destId="{D88D2AF9-3ED7-48E9-A519-FCB28766C197}" srcOrd="1" destOrd="0" parTransId="{C02831AA-C7B6-4AA1-B271-774465703FD3}" sibTransId="{755DA8BD-1A7A-434C-9978-22D731DD5C36}"/>
    <dgm:cxn modelId="{9E627A71-3F81-45FC-A2E9-9F9E8E885B5D}" srcId="{DB2276CF-5863-4124-8AC4-3B50F3316AAB}" destId="{954B05A8-F16C-472C-A9EE-5AC99A7B6C44}" srcOrd="1" destOrd="0" parTransId="{0E9A94F1-4E5D-4E88-BDF1-0BA52A9369C1}" sibTransId="{FA05803E-A491-4DBA-8661-B0FA6F8FF3F0}"/>
    <dgm:cxn modelId="{9258C63D-33A5-467F-868E-70F7E22B78FD}" type="presOf" srcId="{8366CB9E-D543-42DD-A642-D61697252F86}" destId="{3980F1B2-B462-46D8-91CC-2D9C21A49360}" srcOrd="0" destOrd="2" presId="urn:microsoft.com/office/officeart/2005/8/layout/bList2#1"/>
    <dgm:cxn modelId="{5C450107-7281-47F0-9727-1F1CE6B08C06}" srcId="{D88D2AF9-3ED7-48E9-A519-FCB28766C197}" destId="{299898D3-C323-4087-8114-697AC48222AD}" srcOrd="2" destOrd="0" parTransId="{C469A6AB-327D-49B4-B889-9C2C6088E01E}" sibTransId="{B4A66C01-5026-493F-A081-917C2A10483D}"/>
    <dgm:cxn modelId="{65B48318-DF96-4BA9-A3B6-52C161909E5B}" type="presOf" srcId="{CBC377AE-C44D-4DFE-A0BC-FAA7A0F36BFE}" destId="{C981526D-6C5E-4DE5-A44B-479DD084CADD}" srcOrd="0" destOrd="0" presId="urn:microsoft.com/office/officeart/2005/8/layout/bList2#1"/>
    <dgm:cxn modelId="{2F46B847-61BD-40BC-BBFF-286971AD670C}" type="presOf" srcId="{11C0D028-376F-4C4C-9559-FEE63A21079C}" destId="{A46FCE9F-E184-475D-8928-287C40515477}" srcOrd="0" destOrd="1" presId="urn:microsoft.com/office/officeart/2005/8/layout/bList2#1"/>
    <dgm:cxn modelId="{EA24DC40-7A97-4EBF-84EF-533065122C4C}" type="presOf" srcId="{75381C9D-BD43-475F-9ECA-8795E875C89E}" destId="{02501507-2F5A-441B-B1E5-00CEADF72B62}" srcOrd="0" destOrd="0" presId="urn:microsoft.com/office/officeart/2005/8/layout/bList2#1"/>
    <dgm:cxn modelId="{B2E7A95D-AFCF-4815-BDAF-69FBF20CEFEC}" type="presOf" srcId="{75381C9D-BD43-475F-9ECA-8795E875C89E}" destId="{EC0041A9-7882-4C96-9C99-D6CA7B5A1AE3}" srcOrd="1" destOrd="0" presId="urn:microsoft.com/office/officeart/2005/8/layout/bList2#1"/>
    <dgm:cxn modelId="{B7257D94-5910-486C-BC8C-09D0B4DBA3D9}" srcId="{6D03D12B-173C-4D1E-9ADB-BC4B73F24893}" destId="{75381C9D-BD43-475F-9ECA-8795E875C89E}" srcOrd="2" destOrd="0" parTransId="{FC8F7928-16F9-4119-8CC2-0D41458FC5B3}" sibTransId="{78771E1C-A287-45DA-8F41-45C6715C2C4B}"/>
    <dgm:cxn modelId="{8E507530-42FF-49AB-8462-5BEDF885C89A}" srcId="{D88D2AF9-3ED7-48E9-A519-FCB28766C197}" destId="{040645D7-03DF-4F0D-AF0F-FA7130C5EB6F}" srcOrd="0" destOrd="0" parTransId="{84EAEAD7-CF19-4E8D-997C-3252B8FA4157}" sibTransId="{9B1BADEF-9E93-440D-83EE-00BEE31CC36A}"/>
    <dgm:cxn modelId="{445C0E8F-F935-430D-A562-A9DA0D78A4AF}" srcId="{DB2276CF-5863-4124-8AC4-3B50F3316AAB}" destId="{8366CB9E-D543-42DD-A642-D61697252F86}" srcOrd="2" destOrd="0" parTransId="{DDC9ED2E-6393-4C57-AF2E-AC66788A0428}" sibTransId="{44330025-A25B-4927-AED2-D7BE04E2FC36}"/>
    <dgm:cxn modelId="{014F6CAC-9F10-4E59-A714-69AB2C476ADD}" type="presOf" srcId="{7EB348AC-5A1A-486D-921B-A79377824BF8}" destId="{41053028-8B51-429F-83EE-B8FB5BE62827}" srcOrd="0" destOrd="0" presId="urn:microsoft.com/office/officeart/2005/8/layout/bList2#1"/>
    <dgm:cxn modelId="{E9514ECF-3034-4C83-AFD2-C14ED222DAA9}" type="presParOf" srcId="{7C8655A9-085B-4F8E-B9C6-7D7122A930C7}" destId="{F242CA3D-B3FD-4DB5-A5A7-4DD2400CD6B5}" srcOrd="0" destOrd="0" presId="urn:microsoft.com/office/officeart/2005/8/layout/bList2#1"/>
    <dgm:cxn modelId="{7F737E16-2570-469A-AD85-33CBBEA65AB2}" type="presParOf" srcId="{F242CA3D-B3FD-4DB5-A5A7-4DD2400CD6B5}" destId="{3980F1B2-B462-46D8-91CC-2D9C21A49360}" srcOrd="0" destOrd="0" presId="urn:microsoft.com/office/officeart/2005/8/layout/bList2#1"/>
    <dgm:cxn modelId="{AEB8B669-6667-4E91-8745-9807EAD9A663}" type="presParOf" srcId="{F242CA3D-B3FD-4DB5-A5A7-4DD2400CD6B5}" destId="{277C9CB8-E128-42CF-A96A-3DA33E67DC1E}" srcOrd="1" destOrd="0" presId="urn:microsoft.com/office/officeart/2005/8/layout/bList2#1"/>
    <dgm:cxn modelId="{AE1CC6D8-7839-4F2B-A5A3-F9B7690AF97F}" type="presParOf" srcId="{F242CA3D-B3FD-4DB5-A5A7-4DD2400CD6B5}" destId="{062BA9C8-E234-4427-B3A6-A95EB9888D64}" srcOrd="2" destOrd="0" presId="urn:microsoft.com/office/officeart/2005/8/layout/bList2#1"/>
    <dgm:cxn modelId="{D903E75A-4C82-49D0-8EB9-404DA2516AF5}" type="presParOf" srcId="{F242CA3D-B3FD-4DB5-A5A7-4DD2400CD6B5}" destId="{51442C05-5125-4352-A261-7212963FCF5E}" srcOrd="3" destOrd="0" presId="urn:microsoft.com/office/officeart/2005/8/layout/bList2#1"/>
    <dgm:cxn modelId="{B58F7D5C-7D80-423A-AAE1-BEC8D9099C67}" type="presParOf" srcId="{7C8655A9-085B-4F8E-B9C6-7D7122A930C7}" destId="{C981526D-6C5E-4DE5-A44B-479DD084CADD}" srcOrd="1" destOrd="0" presId="urn:microsoft.com/office/officeart/2005/8/layout/bList2#1"/>
    <dgm:cxn modelId="{BE9C7B8D-AE52-4C6E-A9D6-72F2D34F887C}" type="presParOf" srcId="{7C8655A9-085B-4F8E-B9C6-7D7122A930C7}" destId="{B1766EDE-47F9-43A7-8B88-471372ECFC5B}" srcOrd="2" destOrd="0" presId="urn:microsoft.com/office/officeart/2005/8/layout/bList2#1"/>
    <dgm:cxn modelId="{28E33D7C-8FD2-4A85-8180-61C5B88AA752}" type="presParOf" srcId="{B1766EDE-47F9-43A7-8B88-471372ECFC5B}" destId="{A46FCE9F-E184-475D-8928-287C40515477}" srcOrd="0" destOrd="0" presId="urn:microsoft.com/office/officeart/2005/8/layout/bList2#1"/>
    <dgm:cxn modelId="{B85FA2FE-B1C6-44D4-B213-A0711DA57601}" type="presParOf" srcId="{B1766EDE-47F9-43A7-8B88-471372ECFC5B}" destId="{ABFDC030-CAC5-497D-A9A9-9468510B51C3}" srcOrd="1" destOrd="0" presId="urn:microsoft.com/office/officeart/2005/8/layout/bList2#1"/>
    <dgm:cxn modelId="{3FD47F6F-BAD0-4BCE-93B0-0DE12CB76F31}" type="presParOf" srcId="{B1766EDE-47F9-43A7-8B88-471372ECFC5B}" destId="{2542343D-AB70-4A11-9ABE-56E67677916B}" srcOrd="2" destOrd="0" presId="urn:microsoft.com/office/officeart/2005/8/layout/bList2#1"/>
    <dgm:cxn modelId="{822CA99E-E86D-4217-BB46-C0F734AF6B65}" type="presParOf" srcId="{B1766EDE-47F9-43A7-8B88-471372ECFC5B}" destId="{9C9A9681-FC18-4E10-8EFB-DB2D187ABDDB}" srcOrd="3" destOrd="0" presId="urn:microsoft.com/office/officeart/2005/8/layout/bList2#1"/>
    <dgm:cxn modelId="{100F2C6E-CBE6-431E-8215-D2BCCC221EBC}" type="presParOf" srcId="{7C8655A9-085B-4F8E-B9C6-7D7122A930C7}" destId="{64B357AD-74D3-40AC-8AB1-4A57B6B8F506}" srcOrd="3" destOrd="0" presId="urn:microsoft.com/office/officeart/2005/8/layout/bList2#1"/>
    <dgm:cxn modelId="{613492B0-9E0D-49EC-8CA9-A315CFEA97C5}" type="presParOf" srcId="{7C8655A9-085B-4F8E-B9C6-7D7122A930C7}" destId="{249131E7-7F58-4C55-905C-B9D0F398EB50}" srcOrd="4" destOrd="0" presId="urn:microsoft.com/office/officeart/2005/8/layout/bList2#1"/>
    <dgm:cxn modelId="{1A75B743-DF11-4238-94F3-7DDFB1FB941A}" type="presParOf" srcId="{249131E7-7F58-4C55-905C-B9D0F398EB50}" destId="{41053028-8B51-429F-83EE-B8FB5BE62827}" srcOrd="0" destOrd="0" presId="urn:microsoft.com/office/officeart/2005/8/layout/bList2#1"/>
    <dgm:cxn modelId="{2115B194-859A-4E8D-A428-AE9507E8F651}" type="presParOf" srcId="{249131E7-7F58-4C55-905C-B9D0F398EB50}" destId="{02501507-2F5A-441B-B1E5-00CEADF72B62}" srcOrd="1" destOrd="0" presId="urn:microsoft.com/office/officeart/2005/8/layout/bList2#1"/>
    <dgm:cxn modelId="{67ECC0BE-0770-48A2-BA57-DC199D1116FE}" type="presParOf" srcId="{249131E7-7F58-4C55-905C-B9D0F398EB50}" destId="{EC0041A9-7882-4C96-9C99-D6CA7B5A1AE3}" srcOrd="2" destOrd="0" presId="urn:microsoft.com/office/officeart/2005/8/layout/bList2#1"/>
    <dgm:cxn modelId="{CDE72D53-D4AF-416E-A7F2-AE19C219D2C6}" type="presParOf" srcId="{249131E7-7F58-4C55-905C-B9D0F398EB50}" destId="{BB19B0B2-3728-4268-9379-FF020F04D15D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845BB-2F31-462F-957B-2515484EDA4F}">
      <dsp:nvSpPr>
        <dsp:cNvPr id="0" name=""/>
        <dsp:cNvSpPr/>
      </dsp:nvSpPr>
      <dsp:spPr>
        <a:xfrm>
          <a:off x="1473108" y="1024"/>
          <a:ext cx="946487" cy="630991"/>
        </a:xfrm>
        <a:prstGeom prst="roundRect">
          <a:avLst>
            <a:gd name="adj" fmla="val 10000"/>
          </a:avLst>
        </a:prstGeom>
        <a:solidFill>
          <a:srgbClr val="50A9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anose="00000400000000000000" pitchFamily="2" charset="-78"/>
            </a:rPr>
            <a:t>تقسیم بندی بر مبنای منشا</a:t>
          </a:r>
          <a:endParaRPr lang="en-US" sz="1400" kern="1200" dirty="0">
            <a:cs typeface="B Mitra" panose="00000400000000000000" pitchFamily="2" charset="-78"/>
          </a:endParaRPr>
        </a:p>
      </dsp:txBody>
      <dsp:txXfrm>
        <a:off x="1491589" y="19505"/>
        <a:ext cx="909525" cy="594029"/>
      </dsp:txXfrm>
    </dsp:sp>
    <dsp:sp modelId="{BBCE0DEB-56FA-4672-8014-5D7EA43751C0}">
      <dsp:nvSpPr>
        <dsp:cNvPr id="0" name=""/>
        <dsp:cNvSpPr/>
      </dsp:nvSpPr>
      <dsp:spPr>
        <a:xfrm>
          <a:off x="1331135" y="632015"/>
          <a:ext cx="615216" cy="252396"/>
        </a:xfrm>
        <a:custGeom>
          <a:avLst/>
          <a:gdLst/>
          <a:ahLst/>
          <a:cxnLst/>
          <a:rect l="0" t="0" r="0" b="0"/>
          <a:pathLst>
            <a:path>
              <a:moveTo>
                <a:pt x="615216" y="0"/>
              </a:moveTo>
              <a:lnTo>
                <a:pt x="615216" y="126198"/>
              </a:lnTo>
              <a:lnTo>
                <a:pt x="0" y="126198"/>
              </a:lnTo>
              <a:lnTo>
                <a:pt x="0" y="252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7AEDB-2D5C-44BD-B438-E26688F75BE9}">
      <dsp:nvSpPr>
        <dsp:cNvPr id="0" name=""/>
        <dsp:cNvSpPr/>
      </dsp:nvSpPr>
      <dsp:spPr>
        <a:xfrm>
          <a:off x="857891" y="884412"/>
          <a:ext cx="946487" cy="630991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anose="00000400000000000000" pitchFamily="2" charset="-78"/>
            </a:rPr>
            <a:t>درون بنگاه</a:t>
          </a:r>
          <a:endParaRPr lang="en-US" sz="1400" kern="1200" dirty="0">
            <a:cs typeface="B Mitra" panose="00000400000000000000" pitchFamily="2" charset="-78"/>
          </a:endParaRPr>
        </a:p>
      </dsp:txBody>
      <dsp:txXfrm>
        <a:off x="876372" y="902893"/>
        <a:ext cx="909525" cy="594029"/>
      </dsp:txXfrm>
    </dsp:sp>
    <dsp:sp modelId="{A8D307A3-5BD1-4FCF-B260-6378B6DA8D83}">
      <dsp:nvSpPr>
        <dsp:cNvPr id="0" name=""/>
        <dsp:cNvSpPr/>
      </dsp:nvSpPr>
      <dsp:spPr>
        <a:xfrm>
          <a:off x="1946352" y="632015"/>
          <a:ext cx="615216" cy="252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98"/>
              </a:lnTo>
              <a:lnTo>
                <a:pt x="615216" y="126198"/>
              </a:lnTo>
              <a:lnTo>
                <a:pt x="615216" y="252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3C004-C399-477C-8051-1412DBDDAD5F}">
      <dsp:nvSpPr>
        <dsp:cNvPr id="0" name=""/>
        <dsp:cNvSpPr/>
      </dsp:nvSpPr>
      <dsp:spPr>
        <a:xfrm>
          <a:off x="2088325" y="884412"/>
          <a:ext cx="946487" cy="630991"/>
        </a:xfrm>
        <a:prstGeom prst="roundRect">
          <a:avLst>
            <a:gd name="adj" fmla="val 10000"/>
          </a:avLst>
        </a:prstGeom>
        <a:solidFill>
          <a:srgbClr val="FDAC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anose="00000400000000000000" pitchFamily="2" charset="-78"/>
            </a:rPr>
            <a:t>بیرون بنگاه</a:t>
          </a:r>
          <a:endParaRPr lang="en-US" sz="1400" kern="1200" dirty="0">
            <a:cs typeface="B Mitra" panose="00000400000000000000" pitchFamily="2" charset="-78"/>
          </a:endParaRPr>
        </a:p>
      </dsp:txBody>
      <dsp:txXfrm>
        <a:off x="2106806" y="902893"/>
        <a:ext cx="909525" cy="594029"/>
      </dsp:txXfrm>
    </dsp:sp>
    <dsp:sp modelId="{28D2C700-65DD-45E2-B1A7-97D442CF06D1}">
      <dsp:nvSpPr>
        <dsp:cNvPr id="0" name=""/>
        <dsp:cNvSpPr/>
      </dsp:nvSpPr>
      <dsp:spPr>
        <a:xfrm>
          <a:off x="1946352" y="1515404"/>
          <a:ext cx="615216" cy="252396"/>
        </a:xfrm>
        <a:custGeom>
          <a:avLst/>
          <a:gdLst/>
          <a:ahLst/>
          <a:cxnLst/>
          <a:rect l="0" t="0" r="0" b="0"/>
          <a:pathLst>
            <a:path>
              <a:moveTo>
                <a:pt x="615216" y="0"/>
              </a:moveTo>
              <a:lnTo>
                <a:pt x="615216" y="126198"/>
              </a:lnTo>
              <a:lnTo>
                <a:pt x="0" y="126198"/>
              </a:lnTo>
              <a:lnTo>
                <a:pt x="0" y="2523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63D8B-F4B7-4A31-9813-AA6B6DC3B6B5}">
      <dsp:nvSpPr>
        <dsp:cNvPr id="0" name=""/>
        <dsp:cNvSpPr/>
      </dsp:nvSpPr>
      <dsp:spPr>
        <a:xfrm>
          <a:off x="1473108" y="1767801"/>
          <a:ext cx="946487" cy="6309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anose="00000400000000000000" pitchFamily="2" charset="-78"/>
            </a:rPr>
            <a:t>داخل کشور</a:t>
          </a:r>
          <a:endParaRPr lang="en-US" sz="1400" kern="1200" dirty="0">
            <a:cs typeface="B Mitra" panose="00000400000000000000" pitchFamily="2" charset="-78"/>
          </a:endParaRPr>
        </a:p>
      </dsp:txBody>
      <dsp:txXfrm>
        <a:off x="1491589" y="1786282"/>
        <a:ext cx="909525" cy="594029"/>
      </dsp:txXfrm>
    </dsp:sp>
    <dsp:sp modelId="{38108C83-D09F-4CAB-8E0E-7F1328A51582}">
      <dsp:nvSpPr>
        <dsp:cNvPr id="0" name=""/>
        <dsp:cNvSpPr/>
      </dsp:nvSpPr>
      <dsp:spPr>
        <a:xfrm>
          <a:off x="2561569" y="1515404"/>
          <a:ext cx="615216" cy="252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98"/>
              </a:lnTo>
              <a:lnTo>
                <a:pt x="615216" y="126198"/>
              </a:lnTo>
              <a:lnTo>
                <a:pt x="615216" y="2523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CE815-720A-46B6-8069-619566776260}">
      <dsp:nvSpPr>
        <dsp:cNvPr id="0" name=""/>
        <dsp:cNvSpPr/>
      </dsp:nvSpPr>
      <dsp:spPr>
        <a:xfrm>
          <a:off x="2703542" y="1767801"/>
          <a:ext cx="946487" cy="6309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cs typeface="B Mitra" panose="00000400000000000000" pitchFamily="2" charset="-78"/>
            </a:rPr>
            <a:t>خارج کشور</a:t>
          </a:r>
          <a:endParaRPr lang="en-US" sz="1400" kern="1200" dirty="0">
            <a:cs typeface="B Mitra" panose="00000400000000000000" pitchFamily="2" charset="-78"/>
          </a:endParaRPr>
        </a:p>
      </dsp:txBody>
      <dsp:txXfrm>
        <a:off x="2722023" y="1786282"/>
        <a:ext cx="909525" cy="594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17B90-286F-4BC1-9C1F-9679FBD50D9B}">
      <dsp:nvSpPr>
        <dsp:cNvPr id="0" name=""/>
        <dsp:cNvSpPr/>
      </dsp:nvSpPr>
      <dsp:spPr>
        <a:xfrm>
          <a:off x="2237630" y="373314"/>
          <a:ext cx="982265" cy="654843"/>
        </a:xfrm>
        <a:prstGeom prst="roundRect">
          <a:avLst>
            <a:gd name="adj" fmla="val 10000"/>
          </a:avLst>
        </a:prstGeom>
        <a:solidFill>
          <a:srgbClr val="50A9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تقسیم بندی بر مبنای مالکیت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2256810" y="392494"/>
        <a:ext cx="943905" cy="616483"/>
      </dsp:txXfrm>
    </dsp:sp>
    <dsp:sp modelId="{7AFCED00-EF23-40C1-9197-F54064A8716D}">
      <dsp:nvSpPr>
        <dsp:cNvPr id="0" name=""/>
        <dsp:cNvSpPr/>
      </dsp:nvSpPr>
      <dsp:spPr>
        <a:xfrm>
          <a:off x="1132582" y="1028158"/>
          <a:ext cx="1596181" cy="261937"/>
        </a:xfrm>
        <a:custGeom>
          <a:avLst/>
          <a:gdLst/>
          <a:ahLst/>
          <a:cxnLst/>
          <a:rect l="0" t="0" r="0" b="0"/>
          <a:pathLst>
            <a:path>
              <a:moveTo>
                <a:pt x="1596181" y="0"/>
              </a:moveTo>
              <a:lnTo>
                <a:pt x="1596181" y="130968"/>
              </a:lnTo>
              <a:lnTo>
                <a:pt x="0" y="130968"/>
              </a:lnTo>
              <a:lnTo>
                <a:pt x="0" y="261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8AF5E3-99D0-4862-A295-51572991FC2C}">
      <dsp:nvSpPr>
        <dsp:cNvPr id="0" name=""/>
        <dsp:cNvSpPr/>
      </dsp:nvSpPr>
      <dsp:spPr>
        <a:xfrm>
          <a:off x="641449" y="1290096"/>
          <a:ext cx="982265" cy="65484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مبتنی بر بدهی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660629" y="1309276"/>
        <a:ext cx="943905" cy="616483"/>
      </dsp:txXfrm>
    </dsp:sp>
    <dsp:sp modelId="{DFA974FE-5D1B-4708-BFCE-D17C2DBA6E53}">
      <dsp:nvSpPr>
        <dsp:cNvPr id="0" name=""/>
        <dsp:cNvSpPr/>
      </dsp:nvSpPr>
      <dsp:spPr>
        <a:xfrm>
          <a:off x="494109" y="1944939"/>
          <a:ext cx="638472" cy="261937"/>
        </a:xfrm>
        <a:custGeom>
          <a:avLst/>
          <a:gdLst/>
          <a:ahLst/>
          <a:cxnLst/>
          <a:rect l="0" t="0" r="0" b="0"/>
          <a:pathLst>
            <a:path>
              <a:moveTo>
                <a:pt x="638472" y="0"/>
              </a:moveTo>
              <a:lnTo>
                <a:pt x="638472" y="130968"/>
              </a:lnTo>
              <a:lnTo>
                <a:pt x="0" y="130968"/>
              </a:lnTo>
              <a:lnTo>
                <a:pt x="0" y="261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6C2E2-F180-40CA-9704-BB210D51044D}">
      <dsp:nvSpPr>
        <dsp:cNvPr id="0" name=""/>
        <dsp:cNvSpPr/>
      </dsp:nvSpPr>
      <dsp:spPr>
        <a:xfrm>
          <a:off x="2976" y="2206877"/>
          <a:ext cx="982265" cy="65484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وام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22156" y="2226057"/>
        <a:ext cx="943905" cy="616483"/>
      </dsp:txXfrm>
    </dsp:sp>
    <dsp:sp modelId="{04838B6E-1697-4390-9DFC-BE170E6C82E1}">
      <dsp:nvSpPr>
        <dsp:cNvPr id="0" name=""/>
        <dsp:cNvSpPr/>
      </dsp:nvSpPr>
      <dsp:spPr>
        <a:xfrm>
          <a:off x="1132582" y="1944939"/>
          <a:ext cx="638472" cy="261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68"/>
              </a:lnTo>
              <a:lnTo>
                <a:pt x="638472" y="130968"/>
              </a:lnTo>
              <a:lnTo>
                <a:pt x="638472" y="261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6D0CB-0165-4DC1-B69C-0EA266AA48F1}">
      <dsp:nvSpPr>
        <dsp:cNvPr id="0" name=""/>
        <dsp:cNvSpPr/>
      </dsp:nvSpPr>
      <dsp:spPr>
        <a:xfrm>
          <a:off x="1279921" y="2206877"/>
          <a:ext cx="982265" cy="65484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اوراق مشارکت و صکوک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1299101" y="2226057"/>
        <a:ext cx="943905" cy="616483"/>
      </dsp:txXfrm>
    </dsp:sp>
    <dsp:sp modelId="{A74954E9-AD17-441D-9364-4E84EFEF09F8}">
      <dsp:nvSpPr>
        <dsp:cNvPr id="0" name=""/>
        <dsp:cNvSpPr/>
      </dsp:nvSpPr>
      <dsp:spPr>
        <a:xfrm>
          <a:off x="2728763" y="1028158"/>
          <a:ext cx="1596181" cy="261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68"/>
              </a:lnTo>
              <a:lnTo>
                <a:pt x="1596181" y="130968"/>
              </a:lnTo>
              <a:lnTo>
                <a:pt x="1596181" y="2619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5FD1D-EE5E-473E-B3D8-47591FCEBD5B}">
      <dsp:nvSpPr>
        <dsp:cNvPr id="0" name=""/>
        <dsp:cNvSpPr/>
      </dsp:nvSpPr>
      <dsp:spPr>
        <a:xfrm>
          <a:off x="3833812" y="1290096"/>
          <a:ext cx="982265" cy="654843"/>
        </a:xfrm>
        <a:prstGeom prst="roundRect">
          <a:avLst>
            <a:gd name="adj" fmla="val 10000"/>
          </a:avLst>
        </a:prstGeom>
        <a:solidFill>
          <a:srgbClr val="FDAC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مبتنی بر دارایی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3852992" y="1309276"/>
        <a:ext cx="943905" cy="616483"/>
      </dsp:txXfrm>
    </dsp:sp>
    <dsp:sp modelId="{D5AFAD6A-AC55-498C-A578-20622637A603}">
      <dsp:nvSpPr>
        <dsp:cNvPr id="0" name=""/>
        <dsp:cNvSpPr/>
      </dsp:nvSpPr>
      <dsp:spPr>
        <a:xfrm>
          <a:off x="3048000" y="1944939"/>
          <a:ext cx="1276945" cy="261937"/>
        </a:xfrm>
        <a:custGeom>
          <a:avLst/>
          <a:gdLst/>
          <a:ahLst/>
          <a:cxnLst/>
          <a:rect l="0" t="0" r="0" b="0"/>
          <a:pathLst>
            <a:path>
              <a:moveTo>
                <a:pt x="1276945" y="0"/>
              </a:moveTo>
              <a:lnTo>
                <a:pt x="1276945" y="130968"/>
              </a:lnTo>
              <a:lnTo>
                <a:pt x="0" y="130968"/>
              </a:lnTo>
              <a:lnTo>
                <a:pt x="0" y="261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A23AB-B417-44F4-833E-D3D1C628F6C6}">
      <dsp:nvSpPr>
        <dsp:cNvPr id="0" name=""/>
        <dsp:cNvSpPr/>
      </dsp:nvSpPr>
      <dsp:spPr>
        <a:xfrm>
          <a:off x="2556867" y="2206877"/>
          <a:ext cx="982265" cy="654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افزایش سرمایه (فروش سهام)</a:t>
          </a:r>
          <a:endParaRPr lang="en-US" sz="1500" kern="1200" dirty="0">
            <a:cs typeface="B Mitra" panose="00000400000000000000" pitchFamily="2" charset="-78"/>
          </a:endParaRPr>
        </a:p>
      </dsp:txBody>
      <dsp:txXfrm>
        <a:off x="2576047" y="2226057"/>
        <a:ext cx="943905" cy="616483"/>
      </dsp:txXfrm>
    </dsp:sp>
    <dsp:sp modelId="{E1E2ABDF-589A-4E1E-B82C-EC7B0E361DC6}">
      <dsp:nvSpPr>
        <dsp:cNvPr id="0" name=""/>
        <dsp:cNvSpPr/>
      </dsp:nvSpPr>
      <dsp:spPr>
        <a:xfrm>
          <a:off x="4279225" y="1944939"/>
          <a:ext cx="91440" cy="2619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75223-DAA3-4BA2-BEF1-C21740AFA205}">
      <dsp:nvSpPr>
        <dsp:cNvPr id="0" name=""/>
        <dsp:cNvSpPr/>
      </dsp:nvSpPr>
      <dsp:spPr>
        <a:xfrm>
          <a:off x="3833812" y="2206877"/>
          <a:ext cx="982265" cy="654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فروش سایر دارایی‌ها</a:t>
          </a:r>
        </a:p>
      </dsp:txBody>
      <dsp:txXfrm>
        <a:off x="3852992" y="2226057"/>
        <a:ext cx="943905" cy="616483"/>
      </dsp:txXfrm>
    </dsp:sp>
    <dsp:sp modelId="{1360647B-894F-4E55-B018-97E51D5188E3}">
      <dsp:nvSpPr>
        <dsp:cNvPr id="0" name=""/>
        <dsp:cNvSpPr/>
      </dsp:nvSpPr>
      <dsp:spPr>
        <a:xfrm>
          <a:off x="4324945" y="1944939"/>
          <a:ext cx="1276945" cy="261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68"/>
              </a:lnTo>
              <a:lnTo>
                <a:pt x="1276945" y="130968"/>
              </a:lnTo>
              <a:lnTo>
                <a:pt x="1276945" y="2619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2BDE9-F9C2-45A6-8D3D-92688EC9E3AD}">
      <dsp:nvSpPr>
        <dsp:cNvPr id="0" name=""/>
        <dsp:cNvSpPr/>
      </dsp:nvSpPr>
      <dsp:spPr>
        <a:xfrm>
          <a:off x="5110757" y="2206877"/>
          <a:ext cx="982265" cy="654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>
              <a:cs typeface="B Mitra" panose="00000400000000000000" pitchFamily="2" charset="-78"/>
            </a:rPr>
            <a:t>اندوخته‌ها و سود</a:t>
          </a:r>
        </a:p>
      </dsp:txBody>
      <dsp:txXfrm>
        <a:off x="5129937" y="2226057"/>
        <a:ext cx="943905" cy="616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7C507-4336-4712-851D-39B836ED2E7E}">
      <dsp:nvSpPr>
        <dsp:cNvPr id="0" name=""/>
        <dsp:cNvSpPr/>
      </dsp:nvSpPr>
      <dsp:spPr>
        <a:xfrm>
          <a:off x="2360533" y="427378"/>
          <a:ext cx="758952" cy="4216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itra" panose="00000400000000000000" pitchFamily="2" charset="-78"/>
            </a:rPr>
            <a:t>ریسک</a:t>
          </a:r>
          <a:endParaRPr lang="en-US" sz="1600" kern="1200" dirty="0">
            <a:cs typeface="B Mitra" panose="00000400000000000000" pitchFamily="2" charset="-78"/>
          </a:endParaRPr>
        </a:p>
      </dsp:txBody>
      <dsp:txXfrm>
        <a:off x="2372882" y="439727"/>
        <a:ext cx="734254" cy="396942"/>
      </dsp:txXfrm>
    </dsp:sp>
    <dsp:sp modelId="{863F3D3D-49C8-4B8E-B867-DB2DD60AD3DB}">
      <dsp:nvSpPr>
        <dsp:cNvPr id="0" name=""/>
        <dsp:cNvSpPr/>
      </dsp:nvSpPr>
      <dsp:spPr>
        <a:xfrm>
          <a:off x="4380434" y="439125"/>
          <a:ext cx="758952" cy="4216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itra" panose="00000400000000000000" pitchFamily="2" charset="-78"/>
            </a:rPr>
            <a:t>بازده</a:t>
          </a:r>
          <a:endParaRPr lang="en-US" sz="1600" kern="1200" dirty="0">
            <a:cs typeface="B Mitra" panose="00000400000000000000" pitchFamily="2" charset="-78"/>
          </a:endParaRPr>
        </a:p>
      </dsp:txBody>
      <dsp:txXfrm>
        <a:off x="4392783" y="451474"/>
        <a:ext cx="734254" cy="396942"/>
      </dsp:txXfrm>
    </dsp:sp>
    <dsp:sp modelId="{9119FB61-AE53-49C7-87CB-1183AC2ADE1B}">
      <dsp:nvSpPr>
        <dsp:cNvPr id="0" name=""/>
        <dsp:cNvSpPr/>
      </dsp:nvSpPr>
      <dsp:spPr>
        <a:xfrm>
          <a:off x="3545666" y="1791970"/>
          <a:ext cx="316230" cy="31623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CE6B7-B0AB-4E36-A4F9-9259BE5AA811}">
      <dsp:nvSpPr>
        <dsp:cNvPr id="0" name=""/>
        <dsp:cNvSpPr/>
      </dsp:nvSpPr>
      <dsp:spPr>
        <a:xfrm>
          <a:off x="2299853" y="1673946"/>
          <a:ext cx="2807856" cy="994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C2C27-E3F5-4D14-BA61-678B902B4755}">
      <dsp:nvSpPr>
        <dsp:cNvPr id="0" name=""/>
        <dsp:cNvSpPr/>
      </dsp:nvSpPr>
      <dsp:spPr>
        <a:xfrm>
          <a:off x="2022761" y="1006773"/>
          <a:ext cx="1397549" cy="607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>
              <a:cs typeface="B Mitra" panose="00000400000000000000" pitchFamily="2" charset="-78"/>
            </a:rPr>
            <a:t>عدم قطعیت</a:t>
          </a:r>
          <a:endParaRPr lang="en-US" sz="2100" kern="1200" dirty="0">
            <a:cs typeface="B Mitra" panose="00000400000000000000" pitchFamily="2" charset="-78"/>
          </a:endParaRPr>
        </a:p>
      </dsp:txBody>
      <dsp:txXfrm>
        <a:off x="2052396" y="1036408"/>
        <a:ext cx="1338279" cy="547808"/>
      </dsp:txXfrm>
    </dsp:sp>
    <dsp:sp modelId="{B2E031E4-71C4-49C0-A1BD-ABBC62AD61E6}">
      <dsp:nvSpPr>
        <dsp:cNvPr id="0" name=""/>
        <dsp:cNvSpPr/>
      </dsp:nvSpPr>
      <dsp:spPr>
        <a:xfrm>
          <a:off x="3959546" y="988286"/>
          <a:ext cx="1526867" cy="5886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>
              <a:cs typeface="B Mitra" panose="00000400000000000000" pitchFamily="2" charset="-78"/>
            </a:rPr>
            <a:t>پتانسیل رشد بالا</a:t>
          </a:r>
          <a:endParaRPr lang="en-US" sz="2100" kern="1200" dirty="0">
            <a:cs typeface="B Mitra" panose="00000400000000000000" pitchFamily="2" charset="-78"/>
          </a:endParaRPr>
        </a:p>
      </dsp:txBody>
      <dsp:txXfrm>
        <a:off x="3988280" y="1017020"/>
        <a:ext cx="1469399" cy="531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602AC-2ED9-4762-A586-2E6F041B78F8}">
      <dsp:nvSpPr>
        <dsp:cNvPr id="0" name=""/>
        <dsp:cNvSpPr/>
      </dsp:nvSpPr>
      <dsp:spPr>
        <a:xfrm rot="5400000">
          <a:off x="5084623" y="-2174633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تحقیق و توسعه برای رسیدن به ایده قابل تجاری شدن</a:t>
          </a:r>
          <a:endParaRPr lang="en-US" sz="1800" kern="1200" dirty="0" smtClean="0">
            <a:cs typeface="B Mitra" panose="00000400000000000000" pitchFamily="2" charset="-78"/>
          </a:endParaRPr>
        </a:p>
      </dsp:txBody>
      <dsp:txXfrm rot="-5400000">
        <a:off x="2839212" y="97952"/>
        <a:ext cx="5020314" cy="502317"/>
      </dsp:txXfrm>
    </dsp:sp>
    <dsp:sp modelId="{C0D5C225-BFB5-45AE-AE93-4A1F312BB41F}">
      <dsp:nvSpPr>
        <dsp:cNvPr id="0" name=""/>
        <dsp:cNvSpPr/>
      </dsp:nvSpPr>
      <dsp:spPr>
        <a:xfrm>
          <a:off x="0" y="1195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R&amp;D: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Grants</a:t>
          </a:r>
        </a:p>
      </dsp:txBody>
      <dsp:txXfrm>
        <a:off x="33968" y="35163"/>
        <a:ext cx="2771276" cy="627895"/>
      </dsp:txXfrm>
    </dsp:sp>
    <dsp:sp modelId="{5CBBB675-8CB6-49A1-8EDB-4207DDA2001E}">
      <dsp:nvSpPr>
        <dsp:cNvPr id="0" name=""/>
        <dsp:cNvSpPr/>
      </dsp:nvSpPr>
      <dsp:spPr>
        <a:xfrm rot="5400000">
          <a:off x="5084623" y="-1444009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تامین سرمایه برای سنجش کارآمدی ایده</a:t>
          </a:r>
          <a:endParaRPr lang="en-US" sz="1800" kern="1200" dirty="0" smtClean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رسیدن به پروتوتایپ / </a:t>
          </a:r>
          <a:r>
            <a:rPr lang="en-US" sz="1800" kern="1200" dirty="0" smtClean="0">
              <a:cs typeface="B Mitra" panose="00000400000000000000" pitchFamily="2" charset="-78"/>
            </a:rPr>
            <a:t>MVP</a:t>
          </a:r>
          <a:r>
            <a:rPr lang="fa-IR" sz="1800" kern="1200" dirty="0" smtClean="0">
              <a:cs typeface="B Mitra" panose="00000400000000000000" pitchFamily="2" charset="-78"/>
            </a:rPr>
            <a:t> </a:t>
          </a:r>
          <a:endParaRPr lang="en-US" sz="1800" kern="1200" dirty="0">
            <a:cs typeface="B Mitra" panose="00000400000000000000" pitchFamily="2" charset="-78"/>
          </a:endParaRPr>
        </a:p>
      </dsp:txBody>
      <dsp:txXfrm rot="-5400000">
        <a:off x="2839212" y="828576"/>
        <a:ext cx="5020314" cy="502317"/>
      </dsp:txXfrm>
    </dsp:sp>
    <dsp:sp modelId="{4B68D901-8BF5-462C-A2EF-D69B9AA8D424}">
      <dsp:nvSpPr>
        <dsp:cNvPr id="0" name=""/>
        <dsp:cNvSpPr/>
      </dsp:nvSpPr>
      <dsp:spPr>
        <a:xfrm>
          <a:off x="0" y="731818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Pre-Seed: FFF, Business Angels, Accelerators</a:t>
          </a:r>
        </a:p>
      </dsp:txBody>
      <dsp:txXfrm>
        <a:off x="33968" y="765786"/>
        <a:ext cx="2771276" cy="627895"/>
      </dsp:txXfrm>
    </dsp:sp>
    <dsp:sp modelId="{5C7ED881-F6E4-4A50-B1DC-1935E98AB72E}">
      <dsp:nvSpPr>
        <dsp:cNvPr id="0" name=""/>
        <dsp:cNvSpPr/>
      </dsp:nvSpPr>
      <dsp:spPr>
        <a:xfrm rot="5400000">
          <a:off x="5084623" y="-744136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شروع کار شرکت</a:t>
          </a:r>
          <a:endParaRPr lang="en-US" sz="1800" kern="1200" dirty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متناسب کردن محصول برای ورود به بازار</a:t>
          </a:r>
          <a:endParaRPr lang="en-US" sz="1800" kern="1200" dirty="0">
            <a:cs typeface="B Mitra" panose="00000400000000000000" pitchFamily="2" charset="-78"/>
          </a:endParaRPr>
        </a:p>
      </dsp:txBody>
      <dsp:txXfrm rot="-5400000">
        <a:off x="2839212" y="1528449"/>
        <a:ext cx="5020314" cy="502317"/>
      </dsp:txXfrm>
    </dsp:sp>
    <dsp:sp modelId="{F8E0E5DC-0B22-42AC-8B9D-7C2212CB95EA}">
      <dsp:nvSpPr>
        <dsp:cNvPr id="0" name=""/>
        <dsp:cNvSpPr/>
      </dsp:nvSpPr>
      <dsp:spPr>
        <a:xfrm>
          <a:off x="0" y="1462441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Seed Investment: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Crowd Funding, Angels, VCs</a:t>
          </a:r>
          <a:endParaRPr lang="en-US" sz="1800" kern="1200" dirty="0">
            <a:cs typeface="B Mitra" panose="00000400000000000000" pitchFamily="2" charset="-78"/>
          </a:endParaRPr>
        </a:p>
      </dsp:txBody>
      <dsp:txXfrm>
        <a:off x="33968" y="1496409"/>
        <a:ext cx="2771276" cy="627895"/>
      </dsp:txXfrm>
    </dsp:sp>
    <dsp:sp modelId="{05EBE273-B50E-4F6F-84ED-BFF3F0AAEBAA}">
      <dsp:nvSpPr>
        <dsp:cNvPr id="0" name=""/>
        <dsp:cNvSpPr/>
      </dsp:nvSpPr>
      <dsp:spPr>
        <a:xfrm rot="5400000">
          <a:off x="5084623" y="17236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محصول تولید شده، بازار شناخته شده و سرمایه برای رشد بیشتر </a:t>
          </a:r>
          <a:endParaRPr lang="en-US" sz="1800" kern="1200" dirty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بهبود سیستم توزیع محصول و...</a:t>
          </a:r>
          <a:endParaRPr lang="en-US" sz="1800" kern="1200" dirty="0">
            <a:cs typeface="B Mitra" panose="00000400000000000000" pitchFamily="2" charset="-78"/>
          </a:endParaRPr>
        </a:p>
      </dsp:txBody>
      <dsp:txXfrm rot="-5400000">
        <a:off x="2839212" y="2289821"/>
        <a:ext cx="5020314" cy="502317"/>
      </dsp:txXfrm>
    </dsp:sp>
    <dsp:sp modelId="{3D9972E1-999B-476F-BBA7-3E87FE005C8F}">
      <dsp:nvSpPr>
        <dsp:cNvPr id="0" name=""/>
        <dsp:cNvSpPr/>
      </dsp:nvSpPr>
      <dsp:spPr>
        <a:xfrm>
          <a:off x="0" y="2193064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Early Stage Investment: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Series A,B</a:t>
          </a:r>
          <a:endParaRPr lang="en-US" sz="1800" kern="1200" dirty="0">
            <a:cs typeface="B Mitra" panose="00000400000000000000" pitchFamily="2" charset="-78"/>
          </a:endParaRPr>
        </a:p>
      </dsp:txBody>
      <dsp:txXfrm>
        <a:off x="33968" y="2227032"/>
        <a:ext cx="2771276" cy="627895"/>
      </dsp:txXfrm>
    </dsp:sp>
    <dsp:sp modelId="{404D0192-0C47-4E22-9D59-8FAD2A6BAD47}">
      <dsp:nvSpPr>
        <dsp:cNvPr id="0" name=""/>
        <dsp:cNvSpPr/>
      </dsp:nvSpPr>
      <dsp:spPr>
        <a:xfrm rot="5400000">
          <a:off x="5084623" y="747859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رشد سریع و افزایش سهم بازار</a:t>
          </a:r>
          <a:endParaRPr lang="en-US" sz="1800" kern="1200" dirty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آمادگی برای عرضه عمومی</a:t>
          </a:r>
          <a:endParaRPr lang="en-US" sz="1800" kern="1200" dirty="0">
            <a:cs typeface="B Mitra" panose="00000400000000000000" pitchFamily="2" charset="-78"/>
          </a:endParaRPr>
        </a:p>
      </dsp:txBody>
      <dsp:txXfrm rot="-5400000">
        <a:off x="2839212" y="3020444"/>
        <a:ext cx="5020314" cy="502317"/>
      </dsp:txXfrm>
    </dsp:sp>
    <dsp:sp modelId="{32A28770-D7A2-4270-8992-60AA0B82FDD8}">
      <dsp:nvSpPr>
        <dsp:cNvPr id="0" name=""/>
        <dsp:cNvSpPr/>
      </dsp:nvSpPr>
      <dsp:spPr>
        <a:xfrm>
          <a:off x="0" y="2923688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Later Stage Investment: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Series C,D,…,Mezzanine…</a:t>
          </a:r>
        </a:p>
      </dsp:txBody>
      <dsp:txXfrm>
        <a:off x="33968" y="2957656"/>
        <a:ext cx="2771276" cy="627895"/>
      </dsp:txXfrm>
    </dsp:sp>
    <dsp:sp modelId="{87F474E7-9F49-4806-A9DD-31D6881E0332}">
      <dsp:nvSpPr>
        <dsp:cNvPr id="0" name=""/>
        <dsp:cNvSpPr/>
      </dsp:nvSpPr>
      <dsp:spPr>
        <a:xfrm rot="5400000">
          <a:off x="5084623" y="1478483"/>
          <a:ext cx="556665" cy="5047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خروج از کسب و کار و آغاز راهی جدید</a:t>
          </a:r>
          <a:endParaRPr lang="en-US" sz="1800" kern="1200" dirty="0">
            <a:cs typeface="B Mitra" panose="00000400000000000000" pitchFamily="2" charset="-78"/>
          </a:endParaRPr>
        </a:p>
      </dsp:txBody>
      <dsp:txXfrm rot="-5400000">
        <a:off x="2839212" y="3751068"/>
        <a:ext cx="5020314" cy="502317"/>
      </dsp:txXfrm>
    </dsp:sp>
    <dsp:sp modelId="{EDD8A824-6AFC-4510-A4BF-1ED27F46F4B1}">
      <dsp:nvSpPr>
        <dsp:cNvPr id="0" name=""/>
        <dsp:cNvSpPr/>
      </dsp:nvSpPr>
      <dsp:spPr>
        <a:xfrm>
          <a:off x="0" y="3654311"/>
          <a:ext cx="2839212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Maturity:</a:t>
          </a:r>
        </a:p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IPO &amp; Secondary Markets</a:t>
          </a:r>
          <a:endParaRPr lang="en-US" sz="1800" kern="1200" dirty="0">
            <a:cs typeface="B Mitra" panose="00000400000000000000" pitchFamily="2" charset="-78"/>
          </a:endParaRPr>
        </a:p>
      </dsp:txBody>
      <dsp:txXfrm>
        <a:off x="33968" y="3688279"/>
        <a:ext cx="2771276" cy="6278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6FFC9-B400-4E6C-BA38-D6AAD9DC8344}">
      <dsp:nvSpPr>
        <dsp:cNvPr id="0" name=""/>
        <dsp:cNvSpPr/>
      </dsp:nvSpPr>
      <dsp:spPr>
        <a:xfrm>
          <a:off x="675" y="0"/>
          <a:ext cx="2907172" cy="1845734"/>
        </a:xfrm>
        <a:prstGeom prst="roundRect">
          <a:avLst>
            <a:gd name="adj" fmla="val 5000"/>
          </a:avLst>
        </a:prstGeom>
        <a:solidFill>
          <a:srgbClr val="FDAC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Mitra" panose="00000400000000000000" pitchFamily="2" charset="-78"/>
            </a:rPr>
            <a:t>سطح فناوری</a:t>
          </a:r>
          <a:endParaRPr lang="en-US" sz="1700" b="1" kern="1200" dirty="0">
            <a:cs typeface="B Mitra" panose="00000400000000000000" pitchFamily="2" charset="-78"/>
          </a:endParaRPr>
        </a:p>
      </dsp:txBody>
      <dsp:txXfrm rot="16200000">
        <a:off x="-465358" y="466033"/>
        <a:ext cx="1513501" cy="581434"/>
      </dsp:txXfrm>
    </dsp:sp>
    <dsp:sp modelId="{02D3E7EE-C2B0-4964-88D1-BF95791A5CF0}">
      <dsp:nvSpPr>
        <dsp:cNvPr id="0" name=""/>
        <dsp:cNvSpPr/>
      </dsp:nvSpPr>
      <dsp:spPr>
        <a:xfrm>
          <a:off x="582110" y="0"/>
          <a:ext cx="2165843" cy="18457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Mitra" panose="00000400000000000000" pitchFamily="2" charset="-78"/>
            </a:rPr>
            <a:t>دانش فنی تولید آن:</a:t>
          </a: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به سختی قابل کپی برداری</a:t>
          </a: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بر اساس </a:t>
          </a:r>
          <a:r>
            <a:rPr lang="en-US" sz="1800" kern="1200" dirty="0" smtClean="0">
              <a:cs typeface="B Mitra" panose="00000400000000000000" pitchFamily="2" charset="-78"/>
            </a:rPr>
            <a:t>R&amp;D</a:t>
          </a:r>
          <a:endParaRPr lang="fa-IR" sz="1800" kern="1200" dirty="0" smtClean="0">
            <a:cs typeface="B Mitra" panose="00000400000000000000" pitchFamily="2" charset="-78"/>
          </a:endParaRP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موجب ارزش افزوده محصول</a:t>
          </a:r>
          <a:endParaRPr lang="en-US" sz="1800" kern="1200" dirty="0" smtClean="0">
            <a:cs typeface="B Mitra" panose="00000400000000000000" pitchFamily="2" charset="-78"/>
          </a:endParaRP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cs typeface="B Mitra" panose="00000400000000000000" pitchFamily="2" charset="-78"/>
          </a:endParaRPr>
        </a:p>
      </dsp:txBody>
      <dsp:txXfrm>
        <a:off x="582110" y="0"/>
        <a:ext cx="2165843" cy="1845734"/>
      </dsp:txXfrm>
    </dsp:sp>
    <dsp:sp modelId="{B5BDA4BE-2704-43D7-9E0B-0A62690A69C9}">
      <dsp:nvSpPr>
        <dsp:cNvPr id="0" name=""/>
        <dsp:cNvSpPr/>
      </dsp:nvSpPr>
      <dsp:spPr>
        <a:xfrm>
          <a:off x="3009598" y="0"/>
          <a:ext cx="2907172" cy="1845734"/>
        </a:xfrm>
        <a:prstGeom prst="roundRect">
          <a:avLst>
            <a:gd name="adj" fmla="val 5000"/>
          </a:avLst>
        </a:prstGeom>
        <a:solidFill>
          <a:srgbClr val="50A9B1"/>
        </a:solidFill>
        <a:ln w="12700" cap="flat" cmpd="sng" algn="ctr">
          <a:solidFill>
            <a:srgbClr val="50A9B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Mitra" panose="00000400000000000000" pitchFamily="2" charset="-78"/>
            </a:rPr>
            <a:t>مرحله تولید</a:t>
          </a:r>
          <a:endParaRPr lang="en-US" sz="1700" b="1" kern="1200" dirty="0">
            <a:cs typeface="B Mitra" panose="00000400000000000000" pitchFamily="2" charset="-78"/>
          </a:endParaRPr>
        </a:p>
      </dsp:txBody>
      <dsp:txXfrm rot="16200000">
        <a:off x="2543565" y="466033"/>
        <a:ext cx="1513501" cy="581434"/>
      </dsp:txXfrm>
    </dsp:sp>
    <dsp:sp modelId="{7CDEEC42-9962-4998-BDC5-EA2D682A6D19}">
      <dsp:nvSpPr>
        <dsp:cNvPr id="0" name=""/>
        <dsp:cNvSpPr/>
      </dsp:nvSpPr>
      <dsp:spPr>
        <a:xfrm rot="5400000">
          <a:off x="2888473" y="1364671"/>
          <a:ext cx="271321" cy="43607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54EC2-A816-4A65-82C5-AEEA2ED2ECD3}">
      <dsp:nvSpPr>
        <dsp:cNvPr id="0" name=""/>
        <dsp:cNvSpPr/>
      </dsp:nvSpPr>
      <dsp:spPr>
        <a:xfrm>
          <a:off x="3591033" y="0"/>
          <a:ext cx="2165843" cy="18457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در حال تولید</a:t>
          </a: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یا نمونه آزمایشگاهی</a:t>
          </a:r>
          <a:endParaRPr lang="en-US" sz="1800" kern="1200" dirty="0">
            <a:cs typeface="B Mitra" panose="00000400000000000000" pitchFamily="2" charset="-78"/>
          </a:endParaRPr>
        </a:p>
      </dsp:txBody>
      <dsp:txXfrm>
        <a:off x="3591033" y="0"/>
        <a:ext cx="2165843" cy="1845734"/>
      </dsp:txXfrm>
    </dsp:sp>
    <dsp:sp modelId="{FB9E087F-FC27-480F-BD6B-E68E34A52CB2}">
      <dsp:nvSpPr>
        <dsp:cNvPr id="0" name=""/>
        <dsp:cNvSpPr/>
      </dsp:nvSpPr>
      <dsp:spPr>
        <a:xfrm>
          <a:off x="6018522" y="0"/>
          <a:ext cx="2907172" cy="1845734"/>
        </a:xfrm>
        <a:prstGeom prst="roundRect">
          <a:avLst>
            <a:gd name="adj" fmla="val 5000"/>
          </a:avLst>
        </a:prstGeom>
        <a:solidFill>
          <a:srgbClr val="023D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75565" bIns="0" numCol="1" spcCol="1270" anchor="t" anchorCtr="0">
          <a:noAutofit/>
        </a:bodyPr>
        <a:lstStyle/>
        <a:p>
          <a:pPr lvl="0" algn="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Mitra" panose="00000400000000000000" pitchFamily="2" charset="-78"/>
            </a:rPr>
            <a:t>تسلط بر دانش فنی</a:t>
          </a:r>
          <a:endParaRPr lang="en-US" sz="1700" b="1" kern="1200" dirty="0">
            <a:cs typeface="B Mitra" panose="00000400000000000000" pitchFamily="2" charset="-78"/>
          </a:endParaRPr>
        </a:p>
      </dsp:txBody>
      <dsp:txXfrm rot="16200000">
        <a:off x="5552488" y="466033"/>
        <a:ext cx="1513501" cy="581434"/>
      </dsp:txXfrm>
    </dsp:sp>
    <dsp:sp modelId="{A39CA725-2924-43D9-9338-C31EFA268468}">
      <dsp:nvSpPr>
        <dsp:cNvPr id="0" name=""/>
        <dsp:cNvSpPr/>
      </dsp:nvSpPr>
      <dsp:spPr>
        <a:xfrm rot="5400000">
          <a:off x="5897397" y="1364671"/>
          <a:ext cx="271321" cy="43607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F6A4C-155A-472C-9BE4-5CB4225FFA0D}">
      <dsp:nvSpPr>
        <dsp:cNvPr id="0" name=""/>
        <dsp:cNvSpPr/>
      </dsp:nvSpPr>
      <dsp:spPr>
        <a:xfrm>
          <a:off x="6599956" y="0"/>
          <a:ext cx="2165843" cy="18457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عمدتا توسعه داخلی</a:t>
          </a: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یا بر اساس مهندسی معکوس</a:t>
          </a:r>
        </a:p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B Mitra" panose="00000400000000000000" pitchFamily="2" charset="-78"/>
            </a:rPr>
            <a:t>*</a:t>
          </a:r>
          <a:r>
            <a:rPr lang="fa-IR" sz="1800" kern="1200" dirty="0" smtClean="0">
              <a:cs typeface="B Mitra" panose="00000400000000000000" pitchFamily="2" charset="-78"/>
            </a:rPr>
            <a:t> یا تغییرات اساسی در محصول یا فرایند خارجی</a:t>
          </a:r>
          <a:endParaRPr lang="en-US" sz="1800" kern="1200" dirty="0">
            <a:cs typeface="B Mitra" panose="00000400000000000000" pitchFamily="2" charset="-78"/>
          </a:endParaRPr>
        </a:p>
      </dsp:txBody>
      <dsp:txXfrm>
        <a:off x="6599956" y="0"/>
        <a:ext cx="2165843" cy="18457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0F1B2-B462-46D8-91CC-2D9C21A49360}">
      <dsp:nvSpPr>
        <dsp:cNvPr id="0" name=""/>
        <dsp:cNvSpPr/>
      </dsp:nvSpPr>
      <dsp:spPr>
        <a:xfrm>
          <a:off x="5678" y="709651"/>
          <a:ext cx="2452390" cy="18306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ارائه نمونه محصول منتج از فروش کالای دانش بنیان</a:t>
          </a:r>
          <a:endParaRPr lang="en-US" sz="1800" kern="1200" dirty="0" smtClean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حداقل ۲ نفر پاره وقت (۱ نفر متخصص)</a:t>
          </a:r>
          <a:endParaRPr lang="en-US" sz="1800" kern="1200" dirty="0" smtClean="0">
            <a:cs typeface="B Mitra" panose="00000400000000000000" pitchFamily="2" charset="-78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>
              <a:cs typeface="B Mitra" panose="00000400000000000000" pitchFamily="2" charset="-78"/>
            </a:rPr>
            <a:t>حداقل ۳ سال ثبت شرکت</a:t>
          </a:r>
          <a:endParaRPr lang="en-US" sz="1800" kern="1200" dirty="0" smtClean="0">
            <a:cs typeface="B Mitra" panose="00000400000000000000" pitchFamily="2" charset="-78"/>
          </a:endParaRPr>
        </a:p>
      </dsp:txBody>
      <dsp:txXfrm>
        <a:off x="48572" y="752545"/>
        <a:ext cx="2366602" cy="1787763"/>
      </dsp:txXfrm>
    </dsp:sp>
    <dsp:sp modelId="{062BA9C8-E234-4427-B3A6-A95EB9888D64}">
      <dsp:nvSpPr>
        <dsp:cNvPr id="0" name=""/>
        <dsp:cNvSpPr/>
      </dsp:nvSpPr>
      <dsp:spPr>
        <a:xfrm>
          <a:off x="5678" y="2540309"/>
          <a:ext cx="2452390" cy="787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Mitra" panose="00000400000000000000" pitchFamily="2" charset="-78"/>
            </a:rPr>
            <a:t>دانش بنیان نوپا</a:t>
          </a:r>
          <a:endParaRPr lang="en-US" sz="1600" b="1" kern="1200" dirty="0">
            <a:cs typeface="B Mitra" panose="00000400000000000000" pitchFamily="2" charset="-78"/>
          </a:endParaRPr>
        </a:p>
      </dsp:txBody>
      <dsp:txXfrm>
        <a:off x="5678" y="2540309"/>
        <a:ext cx="1727035" cy="787182"/>
      </dsp:txXfrm>
    </dsp:sp>
    <dsp:sp modelId="{51442C05-5125-4352-A261-7212963FCF5E}">
      <dsp:nvSpPr>
        <dsp:cNvPr id="0" name=""/>
        <dsp:cNvSpPr/>
      </dsp:nvSpPr>
      <dsp:spPr>
        <a:xfrm>
          <a:off x="1802087" y="2665345"/>
          <a:ext cx="858336" cy="8583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FCE9F-E184-475D-8928-287C40515477}">
      <dsp:nvSpPr>
        <dsp:cNvPr id="0" name=""/>
        <dsp:cNvSpPr/>
      </dsp:nvSpPr>
      <dsp:spPr>
        <a:xfrm>
          <a:off x="2873071" y="709651"/>
          <a:ext cx="2452390" cy="18306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Mitra" panose="00000400000000000000" pitchFamily="2" charset="-78"/>
            </a:rPr>
            <a:t>۵۰ درصد درآمد منتج از فروش کالای دانش بنیان</a:t>
          </a:r>
          <a:endParaRPr lang="en-US" sz="1900" kern="1200" dirty="0"/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Mitra" panose="00000400000000000000" pitchFamily="2" charset="-78"/>
            </a:rPr>
            <a:t>حداقل ۳ نفر نیروی انسانی</a:t>
          </a:r>
          <a:endParaRPr lang="en-US" sz="1900" kern="1200" dirty="0" smtClean="0">
            <a:cs typeface="B Mitra" panose="00000400000000000000" pitchFamily="2" charset="-78"/>
          </a:endParaRPr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Mitra" panose="00000400000000000000" pitchFamily="2" charset="-78"/>
            </a:rPr>
            <a:t>بین ۲۰ تا ۳۰ درصد کارکنان دارای مدرک کارشناسی</a:t>
          </a:r>
          <a:endParaRPr lang="en-US" sz="1900" kern="1200" dirty="0" smtClean="0">
            <a:cs typeface="B Mitra" panose="00000400000000000000" pitchFamily="2" charset="-78"/>
          </a:endParaRPr>
        </a:p>
      </dsp:txBody>
      <dsp:txXfrm>
        <a:off x="2915965" y="752545"/>
        <a:ext cx="2366602" cy="1787763"/>
      </dsp:txXfrm>
    </dsp:sp>
    <dsp:sp modelId="{2542343D-AB70-4A11-9ABE-56E67677916B}">
      <dsp:nvSpPr>
        <dsp:cNvPr id="0" name=""/>
        <dsp:cNvSpPr/>
      </dsp:nvSpPr>
      <dsp:spPr>
        <a:xfrm>
          <a:off x="2873071" y="2540309"/>
          <a:ext cx="2452390" cy="787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Mitra" panose="00000400000000000000" pitchFamily="2" charset="-78"/>
            </a:rPr>
            <a:t>دانش بنیان تولیدی</a:t>
          </a:r>
          <a:endParaRPr lang="en-US" sz="1600" b="1" kern="1200" dirty="0" smtClean="0">
            <a:cs typeface="B Mitra" panose="00000400000000000000" pitchFamily="2" charset="-78"/>
          </a:endParaRPr>
        </a:p>
      </dsp:txBody>
      <dsp:txXfrm>
        <a:off x="2873071" y="2540309"/>
        <a:ext cx="1727035" cy="787182"/>
      </dsp:txXfrm>
    </dsp:sp>
    <dsp:sp modelId="{9C9A9681-FC18-4E10-8EFB-DB2D187ABDDB}">
      <dsp:nvSpPr>
        <dsp:cNvPr id="0" name=""/>
        <dsp:cNvSpPr/>
      </dsp:nvSpPr>
      <dsp:spPr>
        <a:xfrm>
          <a:off x="4669481" y="2665345"/>
          <a:ext cx="858336" cy="8583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53028-8B51-429F-83EE-B8FB5BE62827}">
      <dsp:nvSpPr>
        <dsp:cNvPr id="0" name=""/>
        <dsp:cNvSpPr/>
      </dsp:nvSpPr>
      <dsp:spPr>
        <a:xfrm>
          <a:off x="5740465" y="709651"/>
          <a:ext cx="2452390" cy="18306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Mitra" panose="00000400000000000000" pitchFamily="2" charset="-78"/>
            </a:rPr>
            <a:t>۱۰ درصد درآمد منتج از فروش کالای دانش بنیان یا ۵۰٪ با استفاده از تجهیزات و فرایندهای مرتبط با کالای دانش بنیان</a:t>
          </a:r>
          <a:endParaRPr lang="en-US" sz="1900" kern="1200" dirty="0"/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Mitra" panose="00000400000000000000" pitchFamily="2" charset="-78"/>
            </a:rPr>
            <a:t>حداقل ۳ نفر نیروی انسانی</a:t>
          </a:r>
          <a:endParaRPr lang="en-US" sz="1900" kern="1200" dirty="0" smtClean="0">
            <a:cs typeface="B Mitra" panose="00000400000000000000" pitchFamily="2" charset="-78"/>
          </a:endParaRPr>
        </a:p>
      </dsp:txBody>
      <dsp:txXfrm>
        <a:off x="5783359" y="752545"/>
        <a:ext cx="2366602" cy="1787763"/>
      </dsp:txXfrm>
    </dsp:sp>
    <dsp:sp modelId="{EC0041A9-7882-4C96-9C99-D6CA7B5A1AE3}">
      <dsp:nvSpPr>
        <dsp:cNvPr id="0" name=""/>
        <dsp:cNvSpPr/>
      </dsp:nvSpPr>
      <dsp:spPr>
        <a:xfrm>
          <a:off x="5740465" y="2540309"/>
          <a:ext cx="2452390" cy="787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Mitra" panose="00000400000000000000" pitchFamily="2" charset="-78"/>
            </a:rPr>
            <a:t>دانش بنیان صنعتی</a:t>
          </a:r>
          <a:endParaRPr lang="en-US" sz="1600" b="1" kern="1200" dirty="0" smtClean="0">
            <a:cs typeface="B Mitra" panose="00000400000000000000" pitchFamily="2" charset="-78"/>
          </a:endParaRPr>
        </a:p>
      </dsp:txBody>
      <dsp:txXfrm>
        <a:off x="5740465" y="2540309"/>
        <a:ext cx="1727035" cy="787182"/>
      </dsp:txXfrm>
    </dsp:sp>
    <dsp:sp modelId="{BB19B0B2-3728-4268-9379-FF020F04D15D}">
      <dsp:nvSpPr>
        <dsp:cNvPr id="0" name=""/>
        <dsp:cNvSpPr/>
      </dsp:nvSpPr>
      <dsp:spPr>
        <a:xfrm>
          <a:off x="7536875" y="2665345"/>
          <a:ext cx="858336" cy="8583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986410" y="838200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algn="ctr"/>
            <a:fld id="{D550A888-ADCB-4D23-9848-47F31F3F4A92}" type="slidenum">
              <a:rPr lang="en-US" smtClean="0"/>
              <a:pPr algn="ctr"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4461" y="395536"/>
            <a:ext cx="6688385" cy="412511"/>
            <a:chOff x="360" y="545"/>
            <a:chExt cx="10980" cy="289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360" y="698"/>
              <a:ext cx="10980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a-IR">
                <a:latin typeface="Arial" charset="0"/>
                <a:cs typeface="Arial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335" y="545"/>
              <a:ext cx="5098" cy="28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rtl="1">
                <a:buFont typeface="Wingdings" pitchFamily="2" charset="2"/>
                <a:buNone/>
                <a:defRPr/>
              </a:pPr>
              <a:r>
                <a:rPr lang="fa-IR" sz="1300" b="1" dirty="0" smtClean="0">
                  <a:ea typeface="MS Mincho" pitchFamily="49" charset="-128"/>
                  <a:cs typeface="B Nazanin" pitchFamily="2" charset="-78"/>
                </a:rPr>
                <a:t>طرح آموزشی- تجربی کیمیا</a:t>
              </a:r>
              <a:endParaRPr lang="fa-IR" sz="1100" dirty="0">
                <a:latin typeface="Times New Roman" pitchFamily="18" charset="0"/>
                <a:ea typeface="MS Mincho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028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FB962EC-AAB7-4C3F-9459-89C8E8C9658D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DC573B3-F8EA-4851-BE74-C5D853E9133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898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182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627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0473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در مراحل اولیه چندان نیاز مالی وجود ندارد. ریسک</a:t>
            </a:r>
            <a:r>
              <a:rPr lang="fa-IR" baseline="0" dirty="0" smtClean="0"/>
              <a:t> بیشتر فنی است و با گرنت های پژوهشی هم کار راه می افتد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365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2829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تفاوت</a:t>
            </a:r>
            <a:r>
              <a:rPr lang="fa-IR" baseline="0" dirty="0" smtClean="0"/>
              <a:t> بازار پول و سرمایه</a:t>
            </a:r>
          </a:p>
          <a:p>
            <a:r>
              <a:rPr lang="fa-IR" baseline="0" dirty="0" smtClean="0"/>
              <a:t>سهم تامین مالی بانکی در اقتصاد ایران بسیار بزرگ است و بیش از ۸۵ درصد</a:t>
            </a:r>
          </a:p>
          <a:p>
            <a:r>
              <a:rPr lang="fa-IR" baseline="0" dirty="0" smtClean="0"/>
              <a:t>مانده تسهیلات بانکی بیش از ۶۵۰ هزار میلیاردتومان است بطور سالانه</a:t>
            </a:r>
          </a:p>
          <a:p>
            <a:r>
              <a:rPr lang="fa-IR" baseline="0" dirty="0" smtClean="0"/>
              <a:t>پس نقش نظام بانکی در تامین مالی در ایران پررنگ تر است اما برای استارتاپ ها مناسب نیست زیرا نظام بانکی نیازمند اعتبارسنجی، گردش مالی، وثیقه معتبر و نشان دادن سود و کارمزد مشخص است</a:t>
            </a:r>
          </a:p>
          <a:p>
            <a:r>
              <a:rPr lang="fa-IR" baseline="0" dirty="0" smtClean="0"/>
              <a:t>اما عدم قطعیت و عدم وجود سابقه مالی اجازه نمیدهد که بانکها ورود کنند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044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چون وثیقه لازم است و از طرف دیگر سابقه مالی قوی نیست و از طرف دیگر بدهکار</a:t>
            </a:r>
            <a:r>
              <a:rPr lang="fa-IR" baseline="0" dirty="0" smtClean="0"/>
              <a:t> شدن این شرکتها آنها را بیچاره میکند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5029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4201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391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5976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739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5390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0455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1602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اصطلاحات مشابه مانند </a:t>
            </a:r>
          </a:p>
          <a:p>
            <a:r>
              <a:rPr lang="en-US" dirty="0" smtClean="0"/>
              <a:t>TSME</a:t>
            </a:r>
          </a:p>
          <a:p>
            <a:r>
              <a:rPr lang="en-US" dirty="0" smtClean="0"/>
              <a:t>NTBF</a:t>
            </a:r>
            <a:r>
              <a:rPr lang="fa-IR" baseline="0" dirty="0" smtClean="0"/>
              <a:t> </a:t>
            </a:r>
          </a:p>
          <a:p>
            <a:r>
              <a:rPr lang="fa-IR" baseline="0" dirty="0" smtClean="0"/>
              <a:t>در ایران شرکت دانش بنیان و استارتاپ متداولتر شده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9931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بیان فضای کارآفرینی</a:t>
            </a:r>
          </a:p>
          <a:p>
            <a:r>
              <a:rPr lang="fa-IR" dirty="0" smtClean="0"/>
              <a:t>اشخاصی</a:t>
            </a:r>
            <a:r>
              <a:rPr lang="fa-IR" baseline="0" dirty="0" smtClean="0"/>
              <a:t> هستند که علاقه دارند </a:t>
            </a:r>
            <a:r>
              <a:rPr lang="fa-IR" dirty="0" smtClean="0"/>
              <a:t>کسب</a:t>
            </a:r>
            <a:r>
              <a:rPr lang="fa-IR" baseline="0" dirty="0" smtClean="0"/>
              <a:t> و کار خودشان را داشته باشند. به این منظور زیرساخت و مشوقهایی لازم است. هر کسی هم قادر به کارآفرینی نیست. باید از زندگی عادی دست بشوره و کسب و کار و وبیزنس راه بندازه. در مورد استارتاپ هم چیزی که اهمیت دارد، ارزش پیشنهادی، مدل کسب و کار و مقیاس پذیری هست.</a:t>
            </a:r>
            <a:endParaRPr lang="fa-IR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3598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6564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0400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دولت در شرکتهای دانش بنیان نقش مهمی ایفا می</a:t>
            </a:r>
            <a:r>
              <a:rPr lang="fa-IR" baseline="0" dirty="0" smtClean="0"/>
              <a:t> کند و الزاما اولویت شرکتهای خصوصی و غیردولتی، شرکتهای دانش بنیان نیست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9257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9452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نهادهایی مانند مرکز رشد و پارک ها،</a:t>
            </a:r>
            <a:r>
              <a:rPr lang="fa-IR" baseline="0" dirty="0" smtClean="0"/>
              <a:t> پشتیبان هستند و کمتر منابع مالی میدهند و وابسته به دولت هستند</a:t>
            </a:r>
          </a:p>
          <a:p>
            <a:r>
              <a:rPr lang="fa-IR" baseline="0" dirty="0" smtClean="0"/>
              <a:t>عمدتا گرنت و آموزش و تدارکات اولیه را تامین می کنند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5059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مثالهای</a:t>
            </a:r>
            <a:r>
              <a:rPr lang="fa-IR" baseline="0" dirty="0" smtClean="0"/>
              <a:t> مختلف: شرکت بزرگی که دنبال تولید محصول جدید مانند کرم آنتی باکتریال هست. چه باید بکند؟ پول که دارد تحت لیسانس کار کند پس وام بگیرد و وثیقه که دارد اقدام کند برای راه اندازی خط تولید</a:t>
            </a:r>
            <a:endParaRPr lang="en-US" baseline="0" dirty="0" smtClean="0"/>
          </a:p>
          <a:p>
            <a:r>
              <a:rPr lang="fa-IR" baseline="0" dirty="0" smtClean="0"/>
              <a:t>یا شرکت تپسی، هنوز بالغ نشده و گردش مالی زیادی ندارد پس سراغ بانک نمیتواند برود و شخصی هم نمیتواند ۴۰۰-۵۰۰ میلیون بگذارد</a:t>
            </a:r>
          </a:p>
          <a:p>
            <a:r>
              <a:rPr lang="fa-IR" baseline="0" dirty="0" smtClean="0"/>
              <a:t>شرکت خروجی مرکز رشد که آنزیم پروبیوتیک تولید کرده باید برود با شرکت بزرگی ادغام بشود و الزاما خودش نباید برود کارخانه بزند چون هزینه ثابت اش برای صرفا یک محصول خیلی زیاد است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36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داستان خلق ایده از یک دانشگاه یک کارآفرینی</a:t>
            </a:r>
            <a:r>
              <a:rPr lang="fa-IR" baseline="0" dirty="0" smtClean="0"/>
              <a:t> که ایده ای دارد یا اختراعی دارد و بر اساس نیاز به این نتیجه برسد که کار جدیدی بکند.</a:t>
            </a:r>
          </a:p>
          <a:p>
            <a:r>
              <a:rPr lang="fa-IR" baseline="0" dirty="0" smtClean="0"/>
              <a:t>ایده چطور به بازار می رسد؟؟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56831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مثالهای</a:t>
            </a:r>
            <a:r>
              <a:rPr lang="fa-IR" baseline="0" dirty="0" smtClean="0"/>
              <a:t> مختلف: شرکت بزرگی که دنبال تولید محصول جدید مانند کرم آنتی باکتریال هست. چه باید بکند؟ پول که دارد تحت لیسانس کار کند پس وام بگیرد و وثیقه که دارد اقدام کند برای راه اندازی خط تولید</a:t>
            </a:r>
            <a:endParaRPr lang="en-US" baseline="0" dirty="0" smtClean="0"/>
          </a:p>
          <a:p>
            <a:r>
              <a:rPr lang="fa-IR" baseline="0" dirty="0" smtClean="0"/>
              <a:t>یا شرکت تپسی، هنوز بالغ نشده و گردش مالی زیادی ندارد پس سراغ بانک نمیتواند برود و شخصی هم نمیتواند ۴۰۰-۵۰۰ میلیون بگذارد</a:t>
            </a:r>
          </a:p>
          <a:p>
            <a:r>
              <a:rPr lang="fa-IR" baseline="0" dirty="0" smtClean="0"/>
              <a:t>شرکت خروجی مرکز رشد که آنزیم پروبیوتیک تولید کرده باید برود با شرکت بزرگی ادغام بشود و الزاما خودش نباید برود کارخانه بزند چون هزینه ثابت اش برای صرفا یک محصول خیلی زیاد است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364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9473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575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جایزه</a:t>
            </a:r>
            <a:r>
              <a:rPr lang="fa-IR" baseline="0" dirty="0" smtClean="0"/>
              <a:t> اختراعات سوییس 1000 نفر مدال طلا!!!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69835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0124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4722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0802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مثال استارتاپ های</a:t>
            </a:r>
            <a:r>
              <a:rPr lang="fa-IR" baseline="0" dirty="0" smtClean="0"/>
              <a:t> ناموفق مثل اورادو    پالس نیرو    لیدیس</a:t>
            </a:r>
          </a:p>
          <a:p>
            <a:r>
              <a:rPr lang="fa-IR" baseline="0" dirty="0" smtClean="0"/>
              <a:t>مثال استارتاپ موفق کافه بازار          علی بابا          سیناژن            پارسا پلیمر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755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0256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39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399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اصطلاحات ما در منابع مختلف متنوع هستند و</a:t>
            </a:r>
            <a:r>
              <a:rPr lang="fa-IR" baseline="0" dirty="0" smtClean="0"/>
              <a:t> حساسیت روی اسم مراحل رشد کم 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70C15-0345-494A-8AEA-579D4EDAD34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5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البته هم شامل تامین مالی بدهی و هم تامین مالی دارایی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14018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096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3367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شاید اینجا ها ثبت اختراع شده باشد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013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مثلا اگر یک ماده ای بصورت پایلوت در ازمایشگاه</a:t>
            </a:r>
            <a:r>
              <a:rPr lang="fa-IR" baseline="0" dirty="0" smtClean="0"/>
              <a:t> 10 گرم تولید میشود، نیاز بازار آن مثلا 100 کیلوگرم است. تولید تجاری آن به معنای مثلا 5 کیلوگرم توسط تیم است.</a:t>
            </a:r>
            <a:endParaRPr lang="en-US" baseline="0" dirty="0" smtClean="0"/>
          </a:p>
          <a:p>
            <a:r>
              <a:rPr lang="fa-IR" baseline="0" dirty="0" smtClean="0"/>
              <a:t>شاید ثبت اختراع شده باشد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783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آغاز تجاری شدن ایده/</a:t>
            </a:r>
            <a:r>
              <a:rPr lang="fa-IR" baseline="0" dirty="0" smtClean="0"/>
              <a:t> محصول/ اختراع</a:t>
            </a:r>
          </a:p>
          <a:p>
            <a:r>
              <a:rPr lang="fa-IR" baseline="0" dirty="0" smtClean="0"/>
              <a:t>پس فقط ثبت اختراع برای دریافت منابع مالی کافی نیست. حتما تولید نمونه اولیه و آغاز فروش آن به بازار مهم است. خطرپذیر ها روی بیزنس سرمایه میگذارند. شتابدهنده ها و فرشتگان شاید قبل از آن هم وارد شوند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378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73B3-F8EA-4851-BE74-C5D853E91337}" type="slidenum">
              <a:rPr lang="fa-IR" smtClean="0"/>
              <a:pPr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09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268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293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605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11" name="Pentagon 10"/>
          <p:cNvSpPr/>
          <p:nvPr userDrawn="1"/>
        </p:nvSpPr>
        <p:spPr>
          <a:xfrm rot="10800000">
            <a:off x="2224347" y="126801"/>
            <a:ext cx="6579772" cy="774304"/>
          </a:xfrm>
          <a:prstGeom prst="homePlate">
            <a:avLst>
              <a:gd name="adj" fmla="val 817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Chevron 11"/>
          <p:cNvSpPr/>
          <p:nvPr userDrawn="1"/>
        </p:nvSpPr>
        <p:spPr>
          <a:xfrm flipH="1">
            <a:off x="1743195" y="110630"/>
            <a:ext cx="962303" cy="806646"/>
          </a:xfrm>
          <a:prstGeom prst="chevron">
            <a:avLst>
              <a:gd name="adj" fmla="val 794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5" name="Picture 3" descr="C:\Users\m_rngmiz\Desktop\321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48" y="6271974"/>
            <a:ext cx="470316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16"/>
          <p:cNvSpPr txBox="1">
            <a:spLocks/>
          </p:cNvSpPr>
          <p:nvPr userDrawn="1"/>
        </p:nvSpPr>
        <p:spPr>
          <a:xfrm>
            <a:off x="7458291" y="6311899"/>
            <a:ext cx="1057059" cy="415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726F8E-172F-4B09-9FF4-9AE942F6EDE8}" type="slidenum">
              <a:rPr lang="en-US" sz="1400" b="1" smtClean="0"/>
              <a:pPr algn="ctr"/>
              <a:t>‹#›</a:t>
            </a:fld>
            <a:endParaRPr lang="en-US" sz="1400" b="1" dirty="0"/>
          </a:p>
        </p:txBody>
      </p:sp>
      <p:pic>
        <p:nvPicPr>
          <p:cNvPr id="17" name="Picture 3" descr="C:\Users\m_rngmiz\Desktop\321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2393" y="6267473"/>
            <a:ext cx="4572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 IRVC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95836" cy="10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764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524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753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706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650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950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410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CC4F2-87DC-4303-8DFA-788BD4BE07AB}" type="datetimeFigureOut">
              <a:rPr lang="fa-IR" smtClean="0"/>
              <a:pPr/>
              <a:t>1438/12/14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6CFED-4C09-4B31-890C-0FA01745D3D4}" type="slidenum">
              <a:rPr lang="fa-IR" smtClean="0"/>
              <a:pPr/>
              <a:t>‹#›</a:t>
            </a:fld>
            <a:endParaRPr lang="fa-IR"/>
          </a:p>
        </p:txBody>
      </p:sp>
      <p:pic>
        <p:nvPicPr>
          <p:cNvPr id="7" name="Picture 6" descr="Logo IRVC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95836" cy="10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9.xml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5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55476" y="3553135"/>
            <a:ext cx="6033049" cy="1076633"/>
            <a:chOff x="1770537" y="3553135"/>
            <a:chExt cx="6033049" cy="1076633"/>
          </a:xfrm>
        </p:grpSpPr>
        <p:sp>
          <p:nvSpPr>
            <p:cNvPr id="15" name="Flowchart: Terminator 14"/>
            <p:cNvSpPr/>
            <p:nvPr/>
          </p:nvSpPr>
          <p:spPr>
            <a:xfrm>
              <a:off x="1770537" y="3553135"/>
              <a:ext cx="6033049" cy="1076633"/>
            </a:xfrm>
            <a:prstGeom prst="flowChartTerminator">
              <a:avLst/>
            </a:prstGeom>
            <a:solidFill>
              <a:srgbClr val="0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55919" y="3845644"/>
              <a:ext cx="426228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fa-IR" sz="2400" dirty="0" smtClean="0">
                  <a:solidFill>
                    <a:schemeClr val="bg1"/>
                  </a:solidFill>
                  <a:cs typeface="B Yekan" panose="00000400000000000000" pitchFamily="2" charset="-78"/>
                </a:rPr>
                <a:t>96/06/14</a:t>
              </a:r>
              <a:endParaRPr lang="fa-IR" sz="2400" dirty="0">
                <a:solidFill>
                  <a:schemeClr val="bg1"/>
                </a:solidFill>
                <a:cs typeface="B Yekan" panose="00000400000000000000" pitchFamily="2" charset="-7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55476" y="2264698"/>
            <a:ext cx="6033049" cy="1076633"/>
            <a:chOff x="1770537" y="2264698"/>
            <a:chExt cx="6033049" cy="1076633"/>
          </a:xfrm>
        </p:grpSpPr>
        <p:sp>
          <p:nvSpPr>
            <p:cNvPr id="14" name="Flowchart: Terminator 13"/>
            <p:cNvSpPr/>
            <p:nvPr/>
          </p:nvSpPr>
          <p:spPr>
            <a:xfrm>
              <a:off x="1770537" y="2264698"/>
              <a:ext cx="6033049" cy="1076633"/>
            </a:xfrm>
            <a:prstGeom prst="flowChartTerminator">
              <a:avLst/>
            </a:prstGeom>
            <a:solidFill>
              <a:srgbClr val="00C6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0006" y="2584885"/>
              <a:ext cx="551411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fa-IR" sz="2400" dirty="0" smtClean="0">
                  <a:solidFill>
                    <a:schemeClr val="bg1"/>
                  </a:solidFill>
                  <a:cs typeface="B Yekan" panose="00000400000000000000" pitchFamily="2" charset="-78"/>
                </a:rPr>
                <a:t>مهرناز حیدری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55476" y="976261"/>
            <a:ext cx="6033049" cy="1076633"/>
            <a:chOff x="1770537" y="976261"/>
            <a:chExt cx="6033049" cy="1076633"/>
          </a:xfrm>
        </p:grpSpPr>
        <p:sp>
          <p:nvSpPr>
            <p:cNvPr id="13" name="Flowchart: Terminator 12"/>
            <p:cNvSpPr/>
            <p:nvPr/>
          </p:nvSpPr>
          <p:spPr>
            <a:xfrm>
              <a:off x="1770537" y="976261"/>
              <a:ext cx="6033049" cy="1076633"/>
            </a:xfrm>
            <a:prstGeom prst="flowChartTerminator">
              <a:avLst/>
            </a:prstGeom>
            <a:solidFill>
              <a:srgbClr val="FDA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6003" y="1269632"/>
              <a:ext cx="562211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fa-IR" sz="2400" dirty="0" smtClean="0">
                  <a:solidFill>
                    <a:schemeClr val="bg1"/>
                  </a:solidFill>
                  <a:cs typeface="B Yekan" panose="00000400000000000000" pitchFamily="2" charset="-78"/>
                </a:rPr>
                <a:t>آشنایی با نهادها و روش‌های تامین مالی نوآوری</a:t>
              </a:r>
              <a:endParaRPr lang="fa-IR" sz="2400" dirty="0">
                <a:solidFill>
                  <a:schemeClr val="bg1"/>
                </a:solidFill>
                <a:cs typeface="B Yeka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1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 smtClean="0">
                <a:cs typeface="B Titr" panose="00000700000000000000" pitchFamily="2" charset="-78"/>
              </a:rPr>
              <a:t>توسعه </a:t>
            </a:r>
            <a:r>
              <a:rPr lang="en-US" sz="2400" dirty="0" smtClean="0">
                <a:cs typeface="B Titr" panose="00000700000000000000" pitchFamily="2" charset="-78"/>
              </a:rPr>
              <a:t>Expansion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cs typeface="B Yekan" panose="00000400000000000000" pitchFamily="2" charset="-78"/>
              </a:rPr>
              <a:t>شركت به مرحله درآمدزايي مي‌رسد و توليد خود را توسعه داده و وارد مرحله‌هاي جديد در تنوع دادن به محصول و بازار مي‌شود</a:t>
            </a:r>
            <a:r>
              <a:rPr lang="en-US" sz="2400" dirty="0">
                <a:cs typeface="B Yekan" panose="00000400000000000000" pitchFamily="2" charset="-78"/>
              </a:rPr>
              <a:t> </a:t>
            </a:r>
            <a:r>
              <a:rPr lang="en-US" sz="2400" dirty="0" smtClean="0">
                <a:cs typeface="B Yekan" panose="00000400000000000000" pitchFamily="2" charset="-78"/>
              </a:rPr>
              <a:t>.</a:t>
            </a:r>
            <a:endParaRPr lang="fa-IR" sz="2400" dirty="0" smtClean="0">
              <a:cs typeface="B Yekan" panose="00000400000000000000" pitchFamily="2" charset="-78"/>
            </a:endParaRPr>
          </a:p>
          <a:p>
            <a:pPr algn="r" rtl="1"/>
            <a:endParaRPr lang="en-US" sz="2400" dirty="0">
              <a:cs typeface="B Yekan" panose="00000400000000000000" pitchFamily="2" charset="-78"/>
            </a:endParaRP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سازمان: غيرمتمركز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مديريت: حرفه‌اي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فناوري: متنوع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تامين مالي: سرمايه‌گذاري ثانويه برای توسعه</a:t>
            </a:r>
          </a:p>
          <a:p>
            <a:pPr algn="r" rtl="1">
              <a:buNone/>
            </a:pPr>
            <a:endParaRPr lang="en-US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87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 smtClean="0">
                <a:cs typeface="B Titr" panose="00000700000000000000" pitchFamily="2" charset="-78"/>
              </a:rPr>
              <a:t>بلوغ </a:t>
            </a:r>
            <a:r>
              <a:rPr lang="en-US" sz="2400" dirty="0" smtClean="0">
                <a:cs typeface="B Titr" panose="00000700000000000000" pitchFamily="2" charset="-78"/>
              </a:rPr>
              <a:t>Maturity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cs typeface="B Yekan" panose="00000400000000000000" pitchFamily="2" charset="-78"/>
              </a:rPr>
              <a:t>شركت در بازار به شهرت مي‌رسد و نياز به نوآوري دارد تا به طور مستمر رقابتي باقي بماند</a:t>
            </a:r>
            <a:r>
              <a:rPr lang="en-US" sz="2400" dirty="0">
                <a:cs typeface="B Yekan" panose="00000400000000000000" pitchFamily="2" charset="-78"/>
              </a:rPr>
              <a:t>.</a:t>
            </a:r>
            <a:r>
              <a:rPr lang="fa-IR" sz="2400" dirty="0">
                <a:cs typeface="B Yekan" panose="00000400000000000000" pitchFamily="2" charset="-78"/>
              </a:rPr>
              <a:t>استمرار رقابت و حفظ بازار حياتي است</a:t>
            </a:r>
            <a:r>
              <a:rPr lang="en-US" sz="2400" dirty="0">
                <a:cs typeface="B Yekan" panose="00000400000000000000" pitchFamily="2" charset="-78"/>
              </a:rPr>
              <a:t> </a:t>
            </a:r>
            <a:r>
              <a:rPr lang="en-US" sz="2400" dirty="0" smtClean="0">
                <a:cs typeface="B Yekan" panose="00000400000000000000" pitchFamily="2" charset="-78"/>
              </a:rPr>
              <a:t>.</a:t>
            </a:r>
            <a:endParaRPr lang="fa-IR" sz="2400" dirty="0" smtClean="0">
              <a:cs typeface="B Yekan" panose="00000400000000000000" pitchFamily="2" charset="-78"/>
            </a:endParaRPr>
          </a:p>
          <a:p>
            <a:pPr algn="r" rtl="1"/>
            <a:endParaRPr lang="en-US" sz="2400" dirty="0">
              <a:cs typeface="B Yekan" panose="00000400000000000000" pitchFamily="2" charset="-78"/>
            </a:endParaRP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سازمان: غيرمتمركز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مديريت: حرفه‌اي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فناوري: متنوع و يكپارچه 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تامين مالي: توسعه زیرساخت و سازمان با رویکرد دارايي محور</a:t>
            </a:r>
          </a:p>
          <a:p>
            <a:pPr algn="r" rtl="1">
              <a:buNone/>
            </a:pPr>
            <a:endParaRPr lang="fa-IR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23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فرایند توسعه ایده تا بازار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75446"/>
              </p:ext>
            </p:extLst>
          </p:nvPr>
        </p:nvGraphicFramePr>
        <p:xfrm>
          <a:off x="180109" y="1112097"/>
          <a:ext cx="8599056" cy="5029708"/>
        </p:xfrm>
        <a:graphic>
          <a:graphicData uri="http://schemas.openxmlformats.org/drawingml/2006/table">
            <a:tbl>
              <a:tblPr rtl="1" firstRow="1" bandRow="1">
                <a:tableStyleId>{B301B821-A1FF-4177-AEE7-76D212191A09}</a:tableStyleId>
              </a:tblPr>
              <a:tblGrid>
                <a:gridCol w="1074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48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6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rtl="1"/>
                      <a:endParaRPr lang="fa-IR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ايده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آغاز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نمونه اوليه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معرفي به بازار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رشد 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توسعه 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بلوغ</a:t>
                      </a:r>
                      <a:endParaRPr lang="fa-IR" b="0" dirty="0">
                        <a:solidFill>
                          <a:schemeClr val="tx1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 شکل سازمان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ذهني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غيررسمي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غيررسمي</a:t>
                      </a:r>
                    </a:p>
                    <a:p>
                      <a:pPr algn="ctr" rtl="1"/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ساده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متمرکز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غير متمرکز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غير متمرکز</a:t>
                      </a:r>
                    </a:p>
                    <a:p>
                      <a:pPr algn="ctr" rtl="1"/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60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نحوه</a:t>
                      </a:r>
                      <a:r>
                        <a:rPr lang="fa-IR" baseline="0" dirty="0" smtClean="0">
                          <a:cs typeface="B Mitra" panose="00000400000000000000" pitchFamily="2" charset="-78"/>
                        </a:rPr>
                        <a:t> اداره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مذاکره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مذاکره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کارآفريني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کارآفريني</a:t>
                      </a:r>
                    </a:p>
                    <a:p>
                      <a:pPr algn="ctr" rtl="1"/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رسمي و نيمه رسمي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حرفه اي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حرفه اي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50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فناوري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ايده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مفهوم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نمونه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اثبات شده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توسعه يافته و متمرکز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متنوع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يکپارچه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6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نياز</a:t>
                      </a:r>
                      <a:r>
                        <a:rPr lang="fa-IR" baseline="0" dirty="0" smtClean="0">
                          <a:cs typeface="B Mitra" panose="00000400000000000000" pitchFamily="2" charset="-78"/>
                        </a:rPr>
                        <a:t> مالي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هزينه پژوهش و نوآوري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هزينه پژوهش و نوآوري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هزينه نمونه‌سازي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تجاري‌سازي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سرمايه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ثابت و درگردش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سرمايه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توسعه و درگردش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سرمايه توسعه و درگردش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منبع اصلي تامين مالي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شخصي</a:t>
                      </a:r>
                    </a:p>
                    <a:p>
                      <a:pPr algn="ctr" rtl="1"/>
                      <a:r>
                        <a:rPr lang="en-US" sz="1600" dirty="0" smtClean="0">
                          <a:cs typeface="B Mitra" panose="00000400000000000000" pitchFamily="2" charset="-78"/>
                        </a:rPr>
                        <a:t>Boot St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شخصی و خانوادگی</a:t>
                      </a:r>
                    </a:p>
                    <a:p>
                      <a:pPr algn="ctr" rtl="1"/>
                      <a:r>
                        <a:rPr lang="en-US" sz="1600" dirty="0" smtClean="0">
                          <a:cs typeface="B Mitra" panose="00000400000000000000" pitchFamily="2" charset="-78"/>
                        </a:rPr>
                        <a:t>SEED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en-US" sz="1600" dirty="0" smtClean="0">
                          <a:cs typeface="B Mitra" panose="00000400000000000000" pitchFamily="2" charset="-78"/>
                        </a:rPr>
                        <a:t>VC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en-US" sz="1600" dirty="0" smtClean="0">
                          <a:cs typeface="B Mitra" panose="00000400000000000000" pitchFamily="2" charset="-78"/>
                        </a:rPr>
                        <a:t>VC</a:t>
                      </a: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 و سرمايه گذاري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en-US" sz="1600" dirty="0" smtClean="0">
                          <a:cs typeface="B Mitra" panose="00000400000000000000" pitchFamily="2" charset="-78"/>
                        </a:rPr>
                        <a:t>P.</a:t>
                      </a:r>
                      <a:r>
                        <a:rPr lang="en-US" sz="1600" baseline="0" dirty="0" smtClean="0">
                          <a:cs typeface="B Mitra" panose="00000400000000000000" pitchFamily="2" charset="-78"/>
                        </a:rPr>
                        <a:t> E.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و </a:t>
                      </a:r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بانک 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بانک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بورس و بانک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50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نوع</a:t>
                      </a:r>
                      <a:r>
                        <a:rPr lang="fa-IR" baseline="0" dirty="0" smtClean="0">
                          <a:cs typeface="B Mitra" panose="00000400000000000000" pitchFamily="2" charset="-78"/>
                        </a:rPr>
                        <a:t> ريسک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فني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فني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بازار</a:t>
                      </a:r>
                      <a:endParaRPr lang="en-US" sz="1600" dirty="0" smtClean="0">
                        <a:cs typeface="B Mitra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فني- مالي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بازار-مالي-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تجاري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مالي-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تجاري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مالي-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تجاري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مالي-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تجاري</a:t>
                      </a:r>
                      <a:endParaRPr lang="fa-IR" sz="16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dirty="0" smtClean="0">
                          <a:cs typeface="B Mitra" panose="00000400000000000000" pitchFamily="2" charset="-78"/>
                        </a:rPr>
                        <a:t>ساير</a:t>
                      </a:r>
                      <a:r>
                        <a:rPr lang="fa-IR" baseline="0" dirty="0" smtClean="0">
                          <a:cs typeface="B Mitra" panose="00000400000000000000" pitchFamily="2" charset="-78"/>
                        </a:rPr>
                        <a:t> نيازها</a:t>
                      </a:r>
                      <a:endParaRPr lang="fa-IR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 فني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مشاوره و ثبت ايده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مشاوره و استاندارد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 کسب و کاربازاريابي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 اقتصادي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حرفه اي</a:t>
                      </a:r>
                      <a:endParaRPr lang="fa-IR" sz="1600" b="0" dirty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Mitra"/>
                        </a:defRPr>
                      </a:lvl9pPr>
                    </a:lstStyle>
                    <a:p>
                      <a:pPr algn="ctr" rtl="1"/>
                      <a:r>
                        <a:rPr lang="fa-IR" sz="1600" dirty="0" smtClean="0">
                          <a:cs typeface="B Mitra" panose="00000400000000000000" pitchFamily="2" charset="-78"/>
                        </a:rPr>
                        <a:t>مشاور</a:t>
                      </a:r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sz="1600" baseline="0" dirty="0" smtClean="0">
                          <a:cs typeface="B Mitra" panose="00000400000000000000" pitchFamily="2" charset="-78"/>
                        </a:rPr>
                        <a:t>حرفه اي</a:t>
                      </a:r>
                      <a:endParaRPr lang="fa-IR" sz="1600" b="0" dirty="0" smtClean="0">
                        <a:solidFill>
                          <a:srgbClr val="C00000"/>
                        </a:solidFill>
                        <a:cs typeface="B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7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0241"/>
            <a:ext cx="9144000" cy="1437759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555476" y="2410396"/>
            <a:ext cx="6033049" cy="1076633"/>
          </a:xfrm>
          <a:prstGeom prst="flowChartTerminator">
            <a:avLst/>
          </a:prstGeom>
          <a:solidFill>
            <a:srgbClr val="0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>
                <a:cs typeface="B Yekan" panose="00000400000000000000" pitchFamily="2" charset="-78"/>
              </a:rPr>
              <a:t>چرا تامین مالی شرکت‌های </a:t>
            </a:r>
            <a:r>
              <a:rPr lang="fa-IR" dirty="0" smtClean="0">
                <a:cs typeface="B Yekan" panose="00000400000000000000" pitchFamily="2" charset="-78"/>
              </a:rPr>
              <a:t>نوآور پیچیده است؟</a:t>
            </a:r>
            <a:endParaRPr lang="fa-IR" dirty="0">
              <a:cs typeface="B Yekan" panose="00000400000000000000" pitchFamily="2" charset="-78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2863273" y="3842327"/>
            <a:ext cx="2087418" cy="785091"/>
          </a:xfrm>
          <a:prstGeom prst="wedgeEllipseCallout">
            <a:avLst>
              <a:gd name="adj1" fmla="val -23930"/>
              <a:gd name="adj2" fmla="val -73971"/>
            </a:avLst>
          </a:prstGeom>
          <a:solidFill>
            <a:srgbClr val="023D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>
                <a:solidFill>
                  <a:schemeClr val="bg1"/>
                </a:solidFill>
                <a:cs typeface="B Yekan" panose="00000400000000000000" pitchFamily="2" charset="-78"/>
              </a:rPr>
              <a:t>و البته </a:t>
            </a:r>
            <a:r>
              <a:rPr lang="fa-IR" dirty="0" smtClean="0">
                <a:solidFill>
                  <a:schemeClr val="bg1"/>
                </a:solidFill>
                <a:cs typeface="B Yekan" panose="00000400000000000000" pitchFamily="2" charset="-78"/>
              </a:rPr>
              <a:t>جذاب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71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انواع روش‌های تامین مالی شرکتی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73542795"/>
              </p:ext>
            </p:extLst>
          </p:nvPr>
        </p:nvGraphicFramePr>
        <p:xfrm>
          <a:off x="5560290" y="1715319"/>
          <a:ext cx="4507922" cy="239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57417795"/>
              </p:ext>
            </p:extLst>
          </p:nvPr>
        </p:nvGraphicFramePr>
        <p:xfrm>
          <a:off x="138546" y="1297710"/>
          <a:ext cx="6096000" cy="3235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685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این شرکتها به دفعات نیازمند تامین منابع مالی هستند، بدون آنکه خروجی قابل لمس، سود یا حتی درآمد پایداری نشان دهند.</a:t>
            </a:r>
          </a:p>
          <a:p>
            <a:pPr algn="justLow" rtl="1">
              <a:lnSpc>
                <a:spcPct val="150000"/>
              </a:lnSpc>
            </a:pPr>
            <a:endParaRPr lang="fa-IR" sz="2000" dirty="0" smtClean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 smtClean="0">
              <a:cs typeface="B Yekan" panose="00000400000000000000" pitchFamily="2" charset="-78"/>
            </a:endParaRPr>
          </a:p>
          <a:p>
            <a:pPr marL="342900" lvl="0" indent="-342900" algn="just" rt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a-IR" sz="2000" dirty="0" smtClean="0">
              <a:cs typeface="B Yekan" panose="00000400000000000000" pitchFamily="2" charset="-78"/>
            </a:endParaRPr>
          </a:p>
          <a:p>
            <a:pPr marL="342900" lvl="0" indent="-342900" algn="just" rt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000" dirty="0" smtClean="0">
                <a:cs typeface="B Yekan" panose="00000400000000000000" pitchFamily="2" charset="-78"/>
              </a:rPr>
              <a:t>راهکارهای سنتی تامین مالی (مانند دریافت وام بانکی) برای این شرکتها مناسب نیستند.</a:t>
            </a: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تامین مالی سنتی برای شرکتهای نوآور؟؟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47369263"/>
              </p:ext>
            </p:extLst>
          </p:nvPr>
        </p:nvGraphicFramePr>
        <p:xfrm>
          <a:off x="960581" y="2170546"/>
          <a:ext cx="7407563" cy="210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14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>
                <a:cs typeface="B Yekan" panose="00000400000000000000" pitchFamily="2" charset="-78"/>
              </a:rPr>
              <a:t>به دست آوردن وجوه مورد نياز براي راه‌اندازي کسب‌وکارها، همواره به عنوان يک چالش براي کارآفرينان مطرح بوده است. بر اساس آمار جهانی 99 درصد درخواستهای پول پاسخ منفی میگیرند.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>
                <a:cs typeface="B Yekan" panose="00000400000000000000" pitchFamily="2" charset="-78"/>
              </a:rPr>
              <a:t>فرايند به دست آوردن وجوه مورد نياز ممکن است ماهها به طول انجامد و کارآفرينان را از حرفه مديريت کسب‌وکارها منصرف كند. از سوي ديگر، بدون تامين مالي بموقع وکافي، کسب‌وکارهاي </a:t>
            </a:r>
            <a:r>
              <a:rPr lang="fa-IR" sz="2000" dirty="0" smtClean="0">
                <a:cs typeface="B Yekan" panose="00000400000000000000" pitchFamily="2" charset="-78"/>
              </a:rPr>
              <a:t>نوآور هرگز </a:t>
            </a:r>
            <a:r>
              <a:rPr lang="fa-IR" sz="2000" dirty="0">
                <a:cs typeface="B Yekan" panose="00000400000000000000" pitchFamily="2" charset="-78"/>
              </a:rPr>
              <a:t>به موفقيت نخواهند رسيد.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>
                <a:cs typeface="B Yekan" panose="00000400000000000000" pitchFamily="2" charset="-78"/>
              </a:rPr>
              <a:t> کمبود سرمايه‌گذاري عاملي موثر در شکست بسياري از کسب‌وکارهاست، با اين حال به دليل نرخ بالاي مرگ و مير کسب‌وکارهاي کوچک جديد، موسسات مالي تمايل چنداني به قرض دادن وجوه يا سرمايه‌گذاري در آنها ندارند.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تامین مالی سنتی برای شرکتهای نوآور؟؟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2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0241"/>
            <a:ext cx="9144000" cy="1437759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555476" y="2410396"/>
            <a:ext cx="6033049" cy="1076633"/>
          </a:xfrm>
          <a:prstGeom prst="flowChartTerminator">
            <a:avLst/>
          </a:prstGeom>
          <a:solidFill>
            <a:srgbClr val="0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 smtClean="0">
                <a:cs typeface="B Yekan" panose="00000400000000000000" pitchFamily="2" charset="-78"/>
              </a:rPr>
              <a:t>ابزارهای تامین مالی مراحل مختلف رشد شرکت‌های نوآور</a:t>
            </a:r>
            <a:endParaRPr lang="fa-IR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28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تامین مالی در چرخه عمر توسعه ایده تا بازار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0" y="1009650"/>
            <a:ext cx="7734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تامین مالی در چرخه عمر توسعه ایده تا بازار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243410"/>
              </p:ext>
            </p:extLst>
          </p:nvPr>
        </p:nvGraphicFramePr>
        <p:xfrm>
          <a:off x="628650" y="14192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39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فهرست مطالب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8"/>
            <a:ext cx="7886700" cy="435133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ekan" panose="00000400000000000000" pitchFamily="2" charset="-78"/>
              </a:rPr>
              <a:t>مراحل توسعه ایده تا بازار کدامند؟</a:t>
            </a:r>
          </a:p>
          <a:p>
            <a:pPr algn="r" rtl="1"/>
            <a:endParaRPr lang="fa-IR" sz="2000" dirty="0" smtClean="0">
              <a:cs typeface="B Yeka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ekan" panose="00000400000000000000" pitchFamily="2" charset="-78"/>
              </a:rPr>
              <a:t>چرا تامین مالی شرکت‌های نوآور پیچیده است؟</a:t>
            </a:r>
          </a:p>
          <a:p>
            <a:pPr algn="r" rtl="1"/>
            <a:endParaRPr lang="fa-IR" sz="2000" dirty="0" smtClean="0">
              <a:cs typeface="B Yeka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ekan" panose="00000400000000000000" pitchFamily="2" charset="-78"/>
              </a:rPr>
              <a:t>چه ابزارهایی در مراحل مختلف رشد یک شرکت نوآور وجود دارد؟</a:t>
            </a:r>
          </a:p>
          <a:p>
            <a:pPr algn="r" rtl="1"/>
            <a:endParaRPr lang="fa-IR" sz="2000" dirty="0">
              <a:cs typeface="B Yeka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ekan" panose="00000400000000000000" pitchFamily="2" charset="-78"/>
              </a:rPr>
              <a:t>در ایران چه ابزارهایی برای تامین مالی شرکت‌های نوآور داریم؟</a:t>
            </a:r>
          </a:p>
          <a:p>
            <a:pPr algn="r" rtl="1"/>
            <a:endParaRPr lang="fa-IR" sz="2000" dirty="0" smtClean="0">
              <a:cs typeface="B Yekan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ekan" panose="00000400000000000000" pitchFamily="2" charset="-78"/>
              </a:rPr>
              <a:t>کدام ابزار تامین مالی مناسب تر است؟</a:t>
            </a:r>
          </a:p>
          <a:p>
            <a:pPr algn="r" rtl="1"/>
            <a:endParaRPr lang="fa-IR" sz="20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1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4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0241"/>
            <a:ext cx="9144000" cy="1437759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555476" y="2410396"/>
            <a:ext cx="6033049" cy="1076633"/>
          </a:xfrm>
          <a:prstGeom prst="flowChartTerminator">
            <a:avLst/>
          </a:prstGeom>
          <a:solidFill>
            <a:srgbClr val="0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 smtClean="0">
                <a:cs typeface="B Yekan" panose="00000400000000000000" pitchFamily="2" charset="-78"/>
              </a:rPr>
              <a:t>اکوسیستم تامین مالی شرکت های نوآور در ایران</a:t>
            </a:r>
            <a:endParaRPr lang="fa-IR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42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شرکت‌های دانش بنیان عمدتا بر مبنای دانش، فناوری و تجاری سازی آن شکل گرفته اند.</a:t>
            </a: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اما استارتاپ ها الزاما بر مبنای توسعه فناوری نیستند، بلکه با هدف خلق ارزش و ایجاد نیاز در بازار جدید ایجاد می‌شوند.</a:t>
            </a: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استارتاپ؟ شرکت دانش بنیان؟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21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 lnSpcReduction="10000"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کارآفرینی و شخصیت کارآفرین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استارتاپ  یک سازمان موقت است که با هدف یافتن یک مدل کسب و کار تکرارپذیر و مقیاس پذیر بوجود آمده است.			</a:t>
            </a:r>
            <a:r>
              <a:rPr lang="fa-IR" sz="2000" dirty="0" smtClean="0">
                <a:solidFill>
                  <a:schemeClr val="accent6"/>
                </a:solidFill>
                <a:cs typeface="B Yekan" panose="00000400000000000000" pitchFamily="2" charset="-78"/>
              </a:rPr>
              <a:t>استیو بلنک</a:t>
            </a:r>
            <a:endParaRPr lang="fa-IR" sz="2000" dirty="0" smtClean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1100" dirty="0" smtClean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استارتاپ یک نهاد است که برای ارائه محصول یا خدمت جدید در شرایط با ابهام بالا بوجود آمده است.					</a:t>
            </a:r>
            <a:r>
              <a:rPr lang="fa-IR" sz="2000" dirty="0" smtClean="0">
                <a:solidFill>
                  <a:schemeClr val="accent6"/>
                </a:solidFill>
                <a:cs typeface="B Yekan" panose="00000400000000000000" pitchFamily="2" charset="-78"/>
              </a:rPr>
              <a:t>اریک ریس</a:t>
            </a:r>
          </a:p>
          <a:p>
            <a:pPr algn="justLow" rtl="1">
              <a:lnSpc>
                <a:spcPct val="150000"/>
              </a:lnSpc>
            </a:pPr>
            <a:endParaRPr lang="fa-IR" sz="1200" dirty="0" smtClean="0">
              <a:solidFill>
                <a:schemeClr val="accent6"/>
              </a:solidFill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استارتاپ، شرکت نوپایی است که راه حل نوینی برای حل یک مسئله ارائه می کند؛ در حالیکه تضمینی برای موفقیت شرکت از طریق راه حل ارائه شده وجود ندارد. 							</a:t>
            </a:r>
            <a:r>
              <a:rPr lang="fa-IR" sz="2000" dirty="0" smtClean="0">
                <a:solidFill>
                  <a:schemeClr val="accent6"/>
                </a:solidFill>
                <a:cs typeface="B Yekan" panose="00000400000000000000" pitchFamily="2" charset="-78"/>
              </a:rPr>
              <a:t>نیل بلومنتال</a:t>
            </a:r>
            <a:endParaRPr lang="fa-IR" sz="2000" dirty="0">
              <a:solidFill>
                <a:schemeClr val="accent6"/>
              </a:solidFill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استارتاپ؟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80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موسسات </a:t>
            </a:r>
            <a:r>
              <a:rPr lang="fa-IR" sz="2000" dirty="0">
                <a:cs typeface="B Yekan" panose="00000400000000000000" pitchFamily="2" charset="-78"/>
              </a:rPr>
              <a:t>خصوصی یا تعاونی هستند که به منظور افزایش علم و </a:t>
            </a:r>
            <a:r>
              <a:rPr lang="fa-IR" sz="2000" dirty="0" smtClean="0">
                <a:cs typeface="B Yekan" panose="00000400000000000000" pitchFamily="2" charset="-78"/>
              </a:rPr>
              <a:t>ثروت، </a:t>
            </a:r>
            <a:r>
              <a:rPr lang="fa-IR" sz="2000" dirty="0">
                <a:cs typeface="B Yekan" panose="00000400000000000000" pitchFamily="2" charset="-78"/>
              </a:rPr>
              <a:t>توسعه اقتصادی بر پایه دانش و تحقق اهداف علمی و اقتصادی در راستای </a:t>
            </a:r>
            <a:r>
              <a:rPr lang="fa-IR" sz="2000" dirty="0">
                <a:solidFill>
                  <a:schemeClr val="accent6"/>
                </a:solidFill>
                <a:cs typeface="B Yekan" panose="00000400000000000000" pitchFamily="2" charset="-78"/>
              </a:rPr>
              <a:t>گسترش اختراع و نوآوری </a:t>
            </a:r>
            <a:r>
              <a:rPr lang="fa-IR" sz="2000" dirty="0">
                <a:cs typeface="B Yekan" panose="00000400000000000000" pitchFamily="2" charset="-78"/>
              </a:rPr>
              <a:t>و در نهایت </a:t>
            </a:r>
            <a:r>
              <a:rPr lang="fa-IR" sz="2000" dirty="0">
                <a:solidFill>
                  <a:schemeClr val="accent6"/>
                </a:solidFill>
                <a:cs typeface="B Yekan" panose="00000400000000000000" pitchFamily="2" charset="-78"/>
              </a:rPr>
              <a:t>تجاری سازی نتایج تحقیق و توسعه </a:t>
            </a:r>
            <a:r>
              <a:rPr lang="fa-IR" sz="2000" dirty="0" smtClean="0">
                <a:cs typeface="B Yekan" panose="00000400000000000000" pitchFamily="2" charset="-78"/>
              </a:rPr>
              <a:t>(شامل </a:t>
            </a:r>
            <a:r>
              <a:rPr lang="fa-IR" sz="2000" dirty="0">
                <a:cs typeface="B Yekan" panose="00000400000000000000" pitchFamily="2" charset="-78"/>
              </a:rPr>
              <a:t>طراحی و تولید کالا و </a:t>
            </a:r>
            <a:r>
              <a:rPr lang="fa-IR" sz="2000" dirty="0" smtClean="0">
                <a:cs typeface="B Yekan" panose="00000400000000000000" pitchFamily="2" charset="-78"/>
              </a:rPr>
              <a:t>خدمات) </a:t>
            </a:r>
            <a:r>
              <a:rPr lang="fa-IR" sz="2000" dirty="0">
                <a:cs typeface="B Yekan" panose="00000400000000000000" pitchFamily="2" charset="-78"/>
              </a:rPr>
              <a:t>در </a:t>
            </a:r>
            <a:r>
              <a:rPr lang="fa-IR" sz="2000" dirty="0">
                <a:solidFill>
                  <a:schemeClr val="accent6"/>
                </a:solidFill>
                <a:cs typeface="B Yekan" panose="00000400000000000000" pitchFamily="2" charset="-78"/>
              </a:rPr>
              <a:t>حوزه فناوری های برتر و با ارزش افزوده فراوان </a:t>
            </a:r>
            <a:r>
              <a:rPr lang="fa-IR" sz="2000" dirty="0" smtClean="0">
                <a:cs typeface="B Yekan" panose="00000400000000000000" pitchFamily="2" charset="-78"/>
              </a:rPr>
              <a:t>(به </a:t>
            </a:r>
            <a:r>
              <a:rPr lang="fa-IR" sz="2000" dirty="0">
                <a:cs typeface="B Yekan" panose="00000400000000000000" pitchFamily="2" charset="-78"/>
              </a:rPr>
              <a:t>ویژه در تولید نرم افزارهای </a:t>
            </a:r>
            <a:r>
              <a:rPr lang="fa-IR" sz="2000" dirty="0" smtClean="0">
                <a:cs typeface="B Yekan" panose="00000400000000000000" pitchFamily="2" charset="-78"/>
              </a:rPr>
              <a:t>مربوط) </a:t>
            </a:r>
            <a:r>
              <a:rPr lang="fa-IR" sz="2000" dirty="0">
                <a:cs typeface="B Yekan" panose="00000400000000000000" pitchFamily="2" charset="-78"/>
              </a:rPr>
              <a:t>تشکیل می </a:t>
            </a:r>
            <a:r>
              <a:rPr lang="fa-IR" sz="2000" dirty="0" smtClean="0">
                <a:cs typeface="B Yekan" panose="00000400000000000000" pitchFamily="2" charset="-78"/>
              </a:rPr>
              <a:t>شود.</a:t>
            </a: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تعریف شرکت دانش‌بنیان (آیین‌نامه)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108815" y="3871576"/>
          <a:ext cx="8926370" cy="184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59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انواع شرکت دانش‌بنیان</a:t>
            </a:r>
            <a:endParaRPr lang="fa-IR" sz="2400" dirty="0">
              <a:cs typeface="B Titr" panose="000007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71947" y="871298"/>
          <a:ext cx="8400890" cy="4233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350825" y="4618886"/>
            <a:ext cx="21441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1F497D"/>
                </a:solidFill>
                <a:cs typeface="B Mitra" pitchFamily="2" charset="-78"/>
              </a:rPr>
              <a:t>17۴۶ شرکت</a:t>
            </a:r>
          </a:p>
          <a:p>
            <a:pPr algn="ctr" rtl="1"/>
            <a:r>
              <a:rPr lang="fa-IR" b="1" dirty="0" smtClean="0">
                <a:solidFill>
                  <a:srgbClr val="1F497D"/>
                </a:solidFill>
                <a:cs typeface="B Mitra" pitchFamily="2" charset="-78"/>
              </a:rPr>
              <a:t> دانش بنیان نوپا</a:t>
            </a:r>
            <a:endParaRPr lang="fa-IR" sz="1539" b="1" dirty="0">
              <a:solidFill>
                <a:srgbClr val="1F497D"/>
              </a:solidFill>
              <a:cs typeface="B Mitr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8707" y="4627593"/>
            <a:ext cx="21441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1F497D"/>
                </a:solidFill>
                <a:cs typeface="B Mitra" pitchFamily="2" charset="-78"/>
              </a:rPr>
              <a:t>8۴۵ شرکت</a:t>
            </a:r>
          </a:p>
          <a:p>
            <a:pPr algn="ctr" rtl="1"/>
            <a:r>
              <a:rPr lang="fa-IR" b="1" dirty="0" smtClean="0">
                <a:solidFill>
                  <a:srgbClr val="1F497D"/>
                </a:solidFill>
                <a:cs typeface="B Mitra" pitchFamily="2" charset="-78"/>
              </a:rPr>
              <a:t> دانش بنیان تولیدی</a:t>
            </a:r>
            <a:endParaRPr lang="fa-IR" sz="1539" b="1" dirty="0">
              <a:solidFill>
                <a:srgbClr val="1F497D"/>
              </a:solidFill>
              <a:cs typeface="B Mitra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76770" y="4623237"/>
            <a:ext cx="21441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1F497D"/>
                </a:solidFill>
                <a:cs typeface="B Mitra" pitchFamily="2" charset="-78"/>
              </a:rPr>
              <a:t>۵۳۴ شرکت</a:t>
            </a:r>
          </a:p>
          <a:p>
            <a:pPr algn="ctr" rtl="1"/>
            <a:r>
              <a:rPr lang="fa-IR" b="1" dirty="0" smtClean="0">
                <a:solidFill>
                  <a:srgbClr val="1F497D"/>
                </a:solidFill>
                <a:cs typeface="B Mitra" pitchFamily="2" charset="-78"/>
              </a:rPr>
              <a:t> دانش بنیان صنعتی</a:t>
            </a:r>
            <a:endParaRPr lang="fa-IR" sz="1539" b="1" dirty="0">
              <a:solidFill>
                <a:srgbClr val="1F497D"/>
              </a:solidFill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5704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شرکت‌های </a:t>
            </a:r>
            <a:r>
              <a:rPr lang="fa-IR" sz="2000" dirty="0">
                <a:cs typeface="B Yekan" panose="00000400000000000000" pitchFamily="2" charset="-78"/>
              </a:rPr>
              <a:t>دانش‌بنیان از مزیت‌های قانون بهره مند </a:t>
            </a:r>
            <a:r>
              <a:rPr lang="fa-IR" sz="2000" dirty="0" smtClean="0">
                <a:cs typeface="B Yekan" panose="00000400000000000000" pitchFamily="2" charset="-78"/>
              </a:rPr>
              <a:t>هستند</a:t>
            </a: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سازوکارهای تامین مالی شرکت‌های دانش بنیان تا حد زیادی مشخص شده است</a:t>
            </a:r>
          </a:p>
          <a:p>
            <a:pPr algn="justLow" rtl="1">
              <a:lnSpc>
                <a:spcPct val="150000"/>
              </a:lnSpc>
            </a:pPr>
            <a:endParaRPr lang="fa-IR" sz="2000" dirty="0" smtClean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نکته: دولت در توسعه شرکتهای دانش بنیان نقش ایفا میکند، اما </a:t>
            </a:r>
            <a:r>
              <a:rPr lang="fa-IR" sz="2000" u="sng" dirty="0" smtClean="0">
                <a:cs typeface="B Yekan" panose="00000400000000000000" pitchFamily="2" charset="-78"/>
              </a:rPr>
              <a:t>الزاما</a:t>
            </a:r>
            <a:r>
              <a:rPr lang="fa-IR" sz="2000" dirty="0" smtClean="0">
                <a:cs typeface="B Yekan" panose="00000400000000000000" pitchFamily="2" charset="-78"/>
              </a:rPr>
              <a:t> هدف و اولویت سرمایه گذاران حرفه ای خصوصی غیردولتی، شرکتهای دانش‌بنیان نیست!</a:t>
            </a: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دانش بنیان بودن چه مزیتی دارد؟</a:t>
            </a:r>
            <a:endParaRPr lang="fa-IR" sz="2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60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نهادهای تامین مالی شرکتهای نوآور در ایران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152236"/>
            <a:ext cx="8839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سایر نهادهای اکوسیستم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" y="1059873"/>
            <a:ext cx="8778240" cy="5029200"/>
          </a:xfrm>
          <a:prstGeom prst="roundRect">
            <a:avLst/>
          </a:prstGeom>
          <a:noFill/>
          <a:ln>
            <a:solidFill>
              <a:srgbClr val="009DD9">
                <a:lumMod val="20000"/>
                <a:lumOff val="8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cs typeface="B Mitra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69473"/>
            <a:ext cx="8303589" cy="393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کدام ابزار تامین مالی مناسب تر است؟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20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Terminator 14"/>
          <p:cNvSpPr/>
          <p:nvPr/>
        </p:nvSpPr>
        <p:spPr>
          <a:xfrm>
            <a:off x="1555476" y="2410396"/>
            <a:ext cx="6033049" cy="1076633"/>
          </a:xfrm>
          <a:prstGeom prst="flowChartTerminator">
            <a:avLst/>
          </a:prstGeom>
          <a:solidFill>
            <a:srgbClr val="0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 smtClean="0">
                <a:cs typeface="B Yekan" panose="00000400000000000000" pitchFamily="2" charset="-78"/>
              </a:rPr>
              <a:t>فرایند توسعه ایده تا بازار</a:t>
            </a:r>
            <a:endParaRPr lang="fa-IR" dirty="0">
              <a:cs typeface="B Yeka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0241"/>
            <a:ext cx="9144000" cy="14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انتخاب سازوکار تامین مالی بستگی  دارد به: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مرحله رشد شرکت 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نیاز مالی شرکت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سایر نیازهای شرکت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>
                <a:cs typeface="B Yekan" panose="00000400000000000000" pitchFamily="2" charset="-78"/>
              </a:rPr>
              <a:t>آمادگی شرکت برای واگذاری </a:t>
            </a:r>
            <a:r>
              <a:rPr lang="fa-IR" sz="2000" dirty="0" smtClean="0">
                <a:cs typeface="B Yekan" panose="00000400000000000000" pitchFamily="2" charset="-78"/>
              </a:rPr>
              <a:t>سهام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شفافیت و گردش مالی</a:t>
            </a:r>
          </a:p>
          <a:p>
            <a:pPr algn="justLow" rtl="1">
              <a:lnSpc>
                <a:spcPct val="150000"/>
              </a:lnSpc>
            </a:pPr>
            <a:r>
              <a:rPr lang="fa-IR" sz="2000" dirty="0" smtClean="0">
                <a:cs typeface="B Yekan" panose="00000400000000000000" pitchFamily="2" charset="-78"/>
              </a:rPr>
              <a:t>رتبه اعتباری و داشتن وثیقه و تضمین کافی</a:t>
            </a:r>
            <a:endParaRPr lang="fa-IR" sz="2000" dirty="0">
              <a:cs typeface="B Yekan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کدام ابزار تامین مالی مناسب تر است؟</a:t>
            </a:r>
            <a:endParaRPr lang="fa-I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20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0241"/>
            <a:ext cx="9144000" cy="1437759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1555476" y="2410396"/>
            <a:ext cx="6033049" cy="1076633"/>
          </a:xfrm>
          <a:prstGeom prst="flowChartTerminator">
            <a:avLst/>
          </a:prstGeom>
          <a:solidFill>
            <a:srgbClr val="0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dirty="0" smtClean="0">
                <a:cs typeface="B Yekan" panose="00000400000000000000" pitchFamily="2" charset="-78"/>
              </a:rPr>
              <a:t>چالش‌های تعامل سرمایه‌گذار و سرمایه‌پذیر</a:t>
            </a:r>
            <a:endParaRPr lang="fa-IR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69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سیاستگذاری، ترویج حوزه های فناوری، علم و نوآوری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حمایت از تجاری سازی بصورت عام و اولویت بندی نشده 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تشویق متخصصین و فارغ التحصیلان به تجاری سازی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نگاه کوتاه مدت و سالانه به دستاوردها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حمایت مالی بلاعوض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رونمایی های متعدد و سلسله ای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حضور در نمایشگاهها و رویدادهای رسمی برای ارائه عملکرد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اطلاع رسانی عمومی از دستاوردها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انتظار تقبل هزینه تحقیق و توسعه توسط دولت و سایرین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ملاحظات نهادهای توسعه‌ای و سیاستگذار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88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 fontScale="92500" lnSpcReduction="10000"/>
          </a:bodyPr>
          <a:lstStyle/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در دسترس بودن بسترهای اجرایی، سخت افزاری و امکانات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الزام به خرید محصول توسط مشتری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اتکا به دستاوردهای فنی و نمونه سازی محصول/خدمت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توجه ویژه به پروانه های ثبتی، تشویق نامه و مدالهای افتخار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بیش برآورد از دستاورد و توقع حمایت ویژه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تسریع در پرداخت هزینه ها (بدلیل انجام مراحل مختلف اجرا، بررسی در جشنواره ها و داوری های رسمی و قول حمایت)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سهولت و نظارت حداقلی در حمایتها (تضمین و...)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تمرکز بر شرایط درونی بجای ارزیابی محیط بیرونی و رقابتی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توجه کم به ارزیابی های اقتصادی و مالی دستاورد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تمایل به مالکیت حداکثری و دخالت حداقلی شرکا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نگرانی از افشا و مالکیت </a:t>
            </a:r>
            <a:r>
              <a:rPr lang="fa-IR" sz="2400" dirty="0" smtClean="0">
                <a:cs typeface="B Yekan" panose="00000400000000000000" pitchFamily="2" charset="-78"/>
              </a:rPr>
              <a:t>فکری</a:t>
            </a:r>
            <a:endParaRPr lang="fa-IR" sz="24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ملاحظات نهادهای سرمایه پذیر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53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تمرکز بر ارزش افزوده اقتصادی و بازده مالی بالا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فراهم بودن اطلاعات دقیق مالی و اقتصادی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شفافیت حداکثری در اطلاعات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ساختار مناسب حقوقی سرمایه پذیر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حوصله و زمان برای ارزیابی دقیق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ارزشگذاری داراییهای نامشهود و مشهود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ریسک حداقلی فنی و اجرایی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توجه به استانداردهای مالی 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پوشش و مدیریت ریسک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پشتوانه حقوقی قراردادها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زمانبندی دقیق از اجرا، بهره برداری و خروج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ملاحظات نهادهای سرمایه گذار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4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چالشهای ارتباطی و بی اعتمادی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طولانی شدن فرآیندها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شفاف نبودن نقش دولت و غیر دولت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پشتوانه ضعیف حقوقی (قانون تجارت و ...)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ریسکهای متنوع بازار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عدم پوشش ریسک (بیمه)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دخالت نامناسب ابزارهای سیاستی و دولت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چالش در تعاملات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38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/>
          </a:bodyPr>
          <a:lstStyle/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شفاف کردن برنامه و اولویت های سرمایه گذار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بکارگیری ظرفیتهای زنجیره ای تجاری سازی (شتابدهنده ها)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آموزش و مشاوره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تعاملات حقوقی مناسب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اعتماد سازی و توجیه کردن 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توجه به تعاملات انسانی در کنار اتکای مستندات</a:t>
            </a:r>
          </a:p>
          <a:p>
            <a:pPr algn="justLow" rtl="1"/>
            <a:r>
              <a:rPr lang="fa-IR" sz="2400" dirty="0">
                <a:cs typeface="B Yekan" panose="00000400000000000000" pitchFamily="2" charset="-78"/>
              </a:rPr>
              <a:t>بیان توانمندیهای مختلف در توسعه کسب و کار، بازاریابی، خدمات مالی و حقوقی و 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چه باید کرد؟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61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7417"/>
            <a:ext cx="7886700" cy="4705527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sz="2400" dirty="0" smtClean="0">
                <a:cs typeface="B Yekan" panose="00000400000000000000" pitchFamily="2" charset="-78"/>
              </a:rPr>
              <a:t>وبسایت ها: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IRVC, </a:t>
            </a:r>
            <a:r>
              <a:rPr lang="en-US" sz="2400" dirty="0" err="1" smtClean="0">
                <a:cs typeface="B Yekan" panose="00000400000000000000" pitchFamily="2" charset="-78"/>
              </a:rPr>
              <a:t>ShanbeMag</a:t>
            </a:r>
            <a:r>
              <a:rPr lang="en-US" sz="2400" dirty="0" smtClean="0">
                <a:cs typeface="B Yekan" panose="00000400000000000000" pitchFamily="2" charset="-78"/>
              </a:rPr>
              <a:t>, </a:t>
            </a:r>
            <a:r>
              <a:rPr lang="en-US" sz="2400" dirty="0" err="1" smtClean="0">
                <a:cs typeface="B Yekan" panose="00000400000000000000" pitchFamily="2" charset="-78"/>
              </a:rPr>
              <a:t>Sarava</a:t>
            </a:r>
            <a:r>
              <a:rPr lang="en-US" sz="2400" dirty="0" smtClean="0">
                <a:cs typeface="B Yekan" panose="00000400000000000000" pitchFamily="2" charset="-78"/>
              </a:rPr>
              <a:t> Insight, </a:t>
            </a:r>
            <a:r>
              <a:rPr lang="en-US" sz="2400" dirty="0" err="1" smtClean="0">
                <a:cs typeface="B Yekan" panose="00000400000000000000" pitchFamily="2" charset="-78"/>
              </a:rPr>
              <a:t>Setak</a:t>
            </a:r>
            <a:r>
              <a:rPr lang="en-US" sz="2400" dirty="0" smtClean="0">
                <a:cs typeface="B Yekan" panose="00000400000000000000" pitchFamily="2" charset="-78"/>
              </a:rPr>
              <a:t>,…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NVCA, AVCJ,…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Crunch Base, Pitch Book</a:t>
            </a:r>
          </a:p>
          <a:p>
            <a:pPr algn="justLow" rtl="1"/>
            <a:r>
              <a:rPr lang="fa-IR" sz="2400" dirty="0" smtClean="0">
                <a:cs typeface="B Yekan" panose="00000400000000000000" pitchFamily="2" charset="-78"/>
              </a:rPr>
              <a:t>کتابها: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Art of Fundraising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Hard things about the hard things</a:t>
            </a:r>
          </a:p>
          <a:p>
            <a:pPr algn="justLow"/>
            <a:r>
              <a:rPr lang="en-US" sz="2400" dirty="0" smtClean="0">
                <a:cs typeface="B Yekan" panose="00000400000000000000" pitchFamily="2" charset="-78"/>
              </a:rPr>
              <a:t>VC &amp; PE financing</a:t>
            </a:r>
            <a:endParaRPr lang="fa-IR" sz="2400" dirty="0" smtClean="0">
              <a:cs typeface="B Yekan" panose="00000400000000000000" pitchFamily="2" charset="-78"/>
            </a:endParaRPr>
          </a:p>
          <a:p>
            <a:pPr algn="justLow" rtl="1"/>
            <a:r>
              <a:rPr lang="fa-IR" sz="2400" dirty="0" smtClean="0">
                <a:cs typeface="B Yekan" panose="00000400000000000000" pitchFamily="2" charset="-78"/>
              </a:rPr>
              <a:t>گزارشها:</a:t>
            </a:r>
          </a:p>
          <a:p>
            <a:pPr lvl="1" algn="justLow" rtl="1"/>
            <a:r>
              <a:rPr lang="fa-IR" sz="2000" dirty="0" smtClean="0">
                <a:cs typeface="B Yekan" panose="00000400000000000000" pitchFamily="2" charset="-78"/>
              </a:rPr>
              <a:t> موجود در وبسایت انجمن با همکاری مرکز پژوهشهای مجلس</a:t>
            </a:r>
          </a:p>
          <a:p>
            <a:pPr lvl="1" algn="justLow" rtl="1"/>
            <a:r>
              <a:rPr lang="en-US" sz="2000" dirty="0" smtClean="0">
                <a:cs typeface="B Yekan" panose="00000400000000000000" pitchFamily="2" charset="-78"/>
              </a:rPr>
              <a:t>UNCTAD</a:t>
            </a:r>
            <a:r>
              <a:rPr lang="fa-IR" sz="2000" dirty="0" smtClean="0">
                <a:cs typeface="B Yekan" panose="00000400000000000000" pitchFamily="2" charset="-78"/>
              </a:rPr>
              <a:t> و....</a:t>
            </a:r>
            <a:endParaRPr lang="fa-IR" sz="2000" dirty="0">
              <a:cs typeface="B Yekan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مراجعی برای مطالعه بیشتر</a:t>
            </a:r>
            <a:endParaRPr lang="fa-IR" sz="24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00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Titr" pitchFamily="2" charset="-78"/>
              </a:rPr>
              <a:t>با سپاس</a:t>
            </a:r>
            <a:endParaRPr lang="fa-IR" dirty="0"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www.irvc.ir</a:t>
            </a:r>
          </a:p>
          <a:p>
            <a:r>
              <a:rPr lang="en-US" dirty="0" smtClean="0"/>
              <a:t>secretary@irvc.ir</a:t>
            </a:r>
            <a:endParaRPr lang="fa-I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پراکندگی جغرافیایی نهادهای فعال در کشور</a:t>
            </a:r>
            <a:endParaRPr lang="fa-IR" sz="2400" b="1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1072858"/>
            <a:ext cx="6235337" cy="5075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438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284336" y="824130"/>
          <a:ext cx="8407944" cy="5115272"/>
        </p:xfrm>
        <a:graphic>
          <a:graphicData uri="http://schemas.openxmlformats.org/drawingml/2006/table">
            <a:tbl>
              <a:tblPr rtl="1"/>
              <a:tblGrid>
                <a:gridCol w="7346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1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05773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100" dirty="0">
                        <a:solidFill>
                          <a:srgbClr val="000000"/>
                        </a:solidFill>
                        <a:latin typeface="Times New Roman"/>
                        <a:ea typeface="SimSun"/>
                        <a:cs typeface="B Lotus"/>
                      </a:endParaRPr>
                    </a:p>
                  </a:txBody>
                  <a:tcPr marL="62612" marR="62612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SimSun"/>
                      </a:endParaRPr>
                    </a:p>
                  </a:txBody>
                  <a:tcPr marL="62612" marR="6261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9499"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100" dirty="0">
                        <a:solidFill>
                          <a:srgbClr val="000000"/>
                        </a:solidFill>
                        <a:latin typeface="Times New Roman"/>
                        <a:ea typeface="SimSun"/>
                        <a:cs typeface="B Lotus"/>
                      </a:endParaRPr>
                    </a:p>
                  </a:txBody>
                  <a:tcPr marL="62612" marR="62612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1100" dirty="0">
                        <a:solidFill>
                          <a:srgbClr val="000000"/>
                        </a:solidFill>
                        <a:latin typeface="Times New Roman"/>
                        <a:ea typeface="SimSun"/>
                        <a:cs typeface="B Lotus"/>
                      </a:endParaRPr>
                    </a:p>
                  </a:txBody>
                  <a:tcPr marL="62612" marR="62612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1096373" y="81354"/>
            <a:ext cx="75401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atin typeface="+mj-lt"/>
                <a:ea typeface="+mj-ea"/>
                <a:cs typeface="B Titr" panose="00000700000000000000" pitchFamily="2" charset="-78"/>
              </a:rPr>
              <a:t>فرآيند توسعه ايده تا بازار</a:t>
            </a:r>
            <a:endParaRPr lang="en-US" sz="2400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11560" y="1104711"/>
            <a:ext cx="7919651" cy="4772562"/>
            <a:chOff x="516709" y="589115"/>
            <a:chExt cx="7919651" cy="3276994"/>
          </a:xfrm>
        </p:grpSpPr>
        <p:grpSp>
          <p:nvGrpSpPr>
            <p:cNvPr id="54" name="Group 1"/>
            <p:cNvGrpSpPr>
              <a:grpSpLocks/>
            </p:cNvGrpSpPr>
            <p:nvPr/>
          </p:nvGrpSpPr>
          <p:grpSpPr bwMode="auto">
            <a:xfrm>
              <a:off x="516709" y="589115"/>
              <a:ext cx="7919651" cy="3228441"/>
              <a:chOff x="1619" y="870"/>
              <a:chExt cx="9461" cy="4529"/>
            </a:xfrm>
          </p:grpSpPr>
          <p:sp>
            <p:nvSpPr>
              <p:cNvPr id="56" name="Freeform 37"/>
              <p:cNvSpPr>
                <a:spLocks/>
              </p:cNvSpPr>
              <p:nvPr/>
            </p:nvSpPr>
            <p:spPr bwMode="auto">
              <a:xfrm>
                <a:off x="2537" y="2436"/>
                <a:ext cx="7350" cy="2550"/>
              </a:xfrm>
              <a:custGeom>
                <a:avLst/>
                <a:gdLst>
                  <a:gd name="T0" fmla="*/ 0 w 7350"/>
                  <a:gd name="T1" fmla="*/ 1152525 h 2550"/>
                  <a:gd name="T2" fmla="*/ 665480 w 7350"/>
                  <a:gd name="T3" fmla="*/ 1583690 h 2550"/>
                  <a:gd name="T4" fmla="*/ 1133475 w 7350"/>
                  <a:gd name="T5" fmla="*/ 1447800 h 2550"/>
                  <a:gd name="T6" fmla="*/ 1539875 w 7350"/>
                  <a:gd name="T7" fmla="*/ 1185545 h 2550"/>
                  <a:gd name="T8" fmla="*/ 2915285 w 7350"/>
                  <a:gd name="T9" fmla="*/ 327025 h 2550"/>
                  <a:gd name="T10" fmla="*/ 3800475 w 7350"/>
                  <a:gd name="T11" fmla="*/ 66675 h 2550"/>
                  <a:gd name="T12" fmla="*/ 4667250 w 7350"/>
                  <a:gd name="T13" fmla="*/ 0 h 25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50" h="2550">
                    <a:moveTo>
                      <a:pt x="0" y="1815"/>
                    </a:moveTo>
                    <a:cubicBezTo>
                      <a:pt x="177" y="1928"/>
                      <a:pt x="751" y="2417"/>
                      <a:pt x="1048" y="2494"/>
                    </a:cubicBezTo>
                    <a:cubicBezTo>
                      <a:pt x="1333" y="2550"/>
                      <a:pt x="1556" y="2384"/>
                      <a:pt x="1785" y="2280"/>
                    </a:cubicBezTo>
                    <a:cubicBezTo>
                      <a:pt x="2014" y="2176"/>
                      <a:pt x="1951" y="2157"/>
                      <a:pt x="2425" y="1867"/>
                    </a:cubicBezTo>
                    <a:cubicBezTo>
                      <a:pt x="3087" y="1614"/>
                      <a:pt x="3767" y="795"/>
                      <a:pt x="4591" y="515"/>
                    </a:cubicBezTo>
                    <a:cubicBezTo>
                      <a:pt x="5184" y="221"/>
                      <a:pt x="5525" y="191"/>
                      <a:pt x="5985" y="105"/>
                    </a:cubicBezTo>
                    <a:cubicBezTo>
                      <a:pt x="6445" y="19"/>
                      <a:pt x="7066" y="22"/>
                      <a:pt x="7350" y="0"/>
                    </a:cubicBezTo>
                  </a:path>
                </a:pathLst>
              </a:custGeom>
              <a:noFill/>
              <a:ln w="28575" cmpd="sng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B Mitra" panose="00000400000000000000" pitchFamily="2" charset="-78"/>
                </a:endParaRPr>
              </a:p>
            </p:txBody>
          </p:sp>
          <p:sp>
            <p:nvSpPr>
              <p:cNvPr id="57" name="Text Box 42"/>
              <p:cNvSpPr txBox="1">
                <a:spLocks noChangeArrowheads="1"/>
              </p:cNvSpPr>
              <p:nvPr/>
            </p:nvSpPr>
            <p:spPr bwMode="auto">
              <a:xfrm>
                <a:off x="1619" y="870"/>
                <a:ext cx="731" cy="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بازده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58" name="Text Box 36"/>
              <p:cNvSpPr txBox="1">
                <a:spLocks noChangeArrowheads="1"/>
              </p:cNvSpPr>
              <p:nvPr/>
            </p:nvSpPr>
            <p:spPr bwMode="auto">
              <a:xfrm>
                <a:off x="8961" y="1847"/>
                <a:ext cx="90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بلوغ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59" name="Text Box 39"/>
              <p:cNvSpPr txBox="1">
                <a:spLocks noChangeArrowheads="1"/>
              </p:cNvSpPr>
              <p:nvPr/>
            </p:nvSpPr>
            <p:spPr bwMode="auto">
              <a:xfrm>
                <a:off x="6992" y="2247"/>
                <a:ext cx="1214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گسترش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60" name="Text Box 38"/>
              <p:cNvSpPr txBox="1">
                <a:spLocks noChangeArrowheads="1"/>
              </p:cNvSpPr>
              <p:nvPr/>
            </p:nvSpPr>
            <p:spPr bwMode="auto">
              <a:xfrm>
                <a:off x="5523" y="3006"/>
                <a:ext cx="90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رشد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61" name="Text Box 32"/>
              <p:cNvSpPr txBox="1">
                <a:spLocks noChangeArrowheads="1"/>
              </p:cNvSpPr>
              <p:nvPr/>
            </p:nvSpPr>
            <p:spPr bwMode="auto">
              <a:xfrm>
                <a:off x="5556" y="3837"/>
                <a:ext cx="143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معرفي به بازار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62" name="Text Box 33"/>
              <p:cNvSpPr txBox="1">
                <a:spLocks noChangeArrowheads="1"/>
              </p:cNvSpPr>
              <p:nvPr/>
            </p:nvSpPr>
            <p:spPr bwMode="auto">
              <a:xfrm>
                <a:off x="3561" y="4859"/>
                <a:ext cx="912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نمونه اوليه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63" name="Text Box 35"/>
              <p:cNvSpPr txBox="1">
                <a:spLocks noChangeArrowheads="1"/>
              </p:cNvSpPr>
              <p:nvPr/>
            </p:nvSpPr>
            <p:spPr bwMode="auto">
              <a:xfrm>
                <a:off x="1699" y="4319"/>
                <a:ext cx="90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آغاز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  <p:sp>
            <p:nvSpPr>
              <p:cNvPr id="64" name="Text Box 40"/>
              <p:cNvSpPr txBox="1">
                <a:spLocks noChangeArrowheads="1"/>
              </p:cNvSpPr>
              <p:nvPr/>
            </p:nvSpPr>
            <p:spPr bwMode="auto">
              <a:xfrm>
                <a:off x="10362" y="3670"/>
                <a:ext cx="718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ar-SA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B Mitra" panose="00000400000000000000" pitchFamily="2" charset="-78"/>
                  </a:rPr>
                  <a:t>زمان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B Mitra" panose="00000400000000000000" pitchFamily="2" charset="-78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3505200" y="3180309"/>
              <a:ext cx="3962400" cy="685800"/>
              <a:chOff x="2988365" y="3180309"/>
              <a:chExt cx="4479235" cy="685800"/>
            </a:xfrm>
          </p:grpSpPr>
          <p:sp>
            <p:nvSpPr>
              <p:cNvPr id="69" name="Left-Right Arrow 68"/>
              <p:cNvSpPr/>
              <p:nvPr/>
            </p:nvSpPr>
            <p:spPr>
              <a:xfrm>
                <a:off x="2988365" y="3180309"/>
                <a:ext cx="4479235" cy="685800"/>
              </a:xfrm>
              <a:prstGeom prst="left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B Mitra" panose="00000400000000000000" pitchFamily="2" charset="-78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143656" y="3394410"/>
                <a:ext cx="2168653" cy="232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1600" dirty="0" smtClean="0">
                    <a:cs typeface="B Mitra" panose="00000400000000000000" pitchFamily="2" charset="-78"/>
                  </a:rPr>
                  <a:t>حیطه تولید و توسعه</a:t>
                </a:r>
                <a:endParaRPr lang="en-US" sz="1600" dirty="0">
                  <a:cs typeface="B Mitra" panose="00000400000000000000" pitchFamily="2" charset="-78"/>
                </a:endParaRPr>
              </a:p>
            </p:txBody>
          </p:sp>
        </p:grpSp>
      </p:grpSp>
      <p:sp>
        <p:nvSpPr>
          <p:cNvPr id="25" name="Left-Right Arrow 24"/>
          <p:cNvSpPr/>
          <p:nvPr/>
        </p:nvSpPr>
        <p:spPr>
          <a:xfrm>
            <a:off x="1390251" y="2862260"/>
            <a:ext cx="2133600" cy="998788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Mitra" panose="000004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0751" y="315295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B Mitra" panose="00000400000000000000" pitchFamily="2" charset="-78"/>
              </a:rPr>
              <a:t>حیطه تحقیق و توسعه</a:t>
            </a:r>
            <a:endParaRPr lang="en-US" sz="1600" dirty="0">
              <a:cs typeface="B Mitra" panose="00000400000000000000" pitchFamily="2" charset="-78"/>
            </a:endParaRPr>
          </a:p>
        </p:txBody>
      </p:sp>
      <p:sp>
        <p:nvSpPr>
          <p:cNvPr id="27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25371" y="6164981"/>
            <a:ext cx="12239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 dirty="0">
                <a:solidFill>
                  <a:srgbClr val="C00000"/>
                </a:solidFill>
                <a:cs typeface="B Mitra" panose="00000400000000000000" pitchFamily="2" charset="-78"/>
              </a:rPr>
              <a:t>بلوغ</a:t>
            </a:r>
            <a:endParaRPr lang="en-US" sz="2000" b="1" dirty="0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  <p:sp>
        <p:nvSpPr>
          <p:cNvPr id="28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228383" y="6164981"/>
            <a:ext cx="12239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>
                <a:solidFill>
                  <a:srgbClr val="C00000"/>
                </a:solidFill>
                <a:cs typeface="B Mitra" panose="00000400000000000000" pitchFamily="2" charset="-78"/>
              </a:rPr>
              <a:t>توسعه</a:t>
            </a:r>
            <a:endParaRPr lang="en-US" sz="2000" b="1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  <p:sp>
        <p:nvSpPr>
          <p:cNvPr id="29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45683" y="6164981"/>
            <a:ext cx="12239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 dirty="0">
                <a:solidFill>
                  <a:srgbClr val="C00000"/>
                </a:solidFill>
                <a:cs typeface="B Mitra" panose="00000400000000000000" pitchFamily="2" charset="-78"/>
              </a:rPr>
              <a:t>رشد</a:t>
            </a:r>
            <a:endParaRPr lang="en-US" sz="2000" b="1" dirty="0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  <p:sp>
        <p:nvSpPr>
          <p:cNvPr id="30" name="Rectangl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639171" y="6163394"/>
            <a:ext cx="1223962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>
                <a:solidFill>
                  <a:srgbClr val="C00000"/>
                </a:solidFill>
                <a:cs typeface="B Mitra" panose="00000400000000000000" pitchFamily="2" charset="-78"/>
              </a:rPr>
              <a:t>معرفي به بازار</a:t>
            </a:r>
            <a:endParaRPr lang="en-US" sz="2000" b="1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  <p:sp>
        <p:nvSpPr>
          <p:cNvPr id="31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40596" y="6164981"/>
            <a:ext cx="12239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 dirty="0">
                <a:solidFill>
                  <a:srgbClr val="C00000"/>
                </a:solidFill>
                <a:cs typeface="B Mitra" panose="00000400000000000000" pitchFamily="2" charset="-78"/>
              </a:rPr>
              <a:t>نمونه اوليه</a:t>
            </a:r>
            <a:endParaRPr lang="en-US" sz="2000" b="1" dirty="0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  <p:sp>
        <p:nvSpPr>
          <p:cNvPr id="32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043608" y="6163394"/>
            <a:ext cx="12239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a-IR" sz="2000" b="1" dirty="0">
                <a:solidFill>
                  <a:srgbClr val="C00000"/>
                </a:solidFill>
                <a:cs typeface="B Mitra" panose="00000400000000000000" pitchFamily="2" charset="-78"/>
              </a:rPr>
              <a:t>آغاز</a:t>
            </a:r>
            <a:endParaRPr lang="en-US" sz="2000" b="1" dirty="0">
              <a:solidFill>
                <a:srgbClr val="C0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99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زمینه های مورد علاقه نهادهای تامین مالی</a:t>
            </a:r>
            <a:endParaRPr lang="fa-IR" sz="2400" b="1" dirty="0">
              <a:cs typeface="B Titr" panose="00000700000000000000" pitchFamily="2" charset="-78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15344434"/>
              </p:ext>
            </p:extLst>
          </p:nvPr>
        </p:nvGraphicFramePr>
        <p:xfrm>
          <a:off x="1053737" y="1125107"/>
          <a:ext cx="7036526" cy="4607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1784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1889"/>
            <a:ext cx="7886700" cy="549274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نمونه نهادهای سرمایه گذاری خطرپذیر در ایران</a:t>
            </a:r>
            <a:endParaRPr lang="fa-IR" sz="2400" b="1" dirty="0">
              <a:cs typeface="B Titr" panose="000007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9837" y="1417902"/>
            <a:ext cx="2286000" cy="789590"/>
            <a:chOff x="1002483" y="19333"/>
            <a:chExt cx="1682073" cy="1177397"/>
          </a:xfrm>
        </p:grpSpPr>
        <p:sp>
          <p:nvSpPr>
            <p:cNvPr id="6" name="Rounded Rectangle 5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solidFill>
              <a:srgbClr val="50A9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300" kern="1200" dirty="0" smtClean="0">
                  <a:cs typeface="B Mitra" panose="00000400000000000000" pitchFamily="2" charset="-78"/>
                </a:rPr>
                <a:t>سایر نهادها</a:t>
              </a:r>
              <a:endParaRPr lang="en-US" sz="2300" kern="1200" dirty="0">
                <a:cs typeface="B Mitra" panose="00000400000000000000" pitchFamily="2" charset="-7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33800" y="1417902"/>
            <a:ext cx="2286000" cy="789590"/>
            <a:chOff x="1002483" y="19333"/>
            <a:chExt cx="1682073" cy="1177397"/>
          </a:xfrm>
        </p:grpSpPr>
        <p:sp>
          <p:nvSpPr>
            <p:cNvPr id="9" name="Rounded Rectangle 8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solidFill>
              <a:srgbClr val="50A9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300" kern="1200" dirty="0" smtClean="0">
                  <a:cs typeface="B Mitra" panose="00000400000000000000" pitchFamily="2" charset="-78"/>
                </a:rPr>
                <a:t>حمایتی دولتی</a:t>
              </a:r>
              <a:endParaRPr lang="en-US" sz="2300" kern="1200" dirty="0">
                <a:cs typeface="B Mitra" panose="00000400000000000000" pitchFamily="2" charset="-7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763" y="1417902"/>
            <a:ext cx="2286000" cy="789590"/>
            <a:chOff x="1002483" y="19333"/>
            <a:chExt cx="1682073" cy="1177397"/>
          </a:xfrm>
        </p:grpSpPr>
        <p:sp>
          <p:nvSpPr>
            <p:cNvPr id="12" name="Rounded Rectangle 11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solidFill>
              <a:srgbClr val="50A9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300" kern="1200" dirty="0" smtClean="0">
                  <a:cs typeface="B Mitra" panose="00000400000000000000" pitchFamily="2" charset="-78"/>
                </a:rPr>
                <a:t>صندوق‌های تخصصی</a:t>
              </a:r>
              <a:endParaRPr lang="en-US" sz="2300" kern="1200" dirty="0">
                <a:cs typeface="B Mitra" panose="00000400000000000000" pitchFamily="2" charset="-7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4458" y="2438522"/>
            <a:ext cx="2286000" cy="3546641"/>
            <a:chOff x="1002483" y="19333"/>
            <a:chExt cx="1682073" cy="1177397"/>
          </a:xfrm>
          <a:solidFill>
            <a:srgbClr val="9ACED2"/>
          </a:solidFill>
        </p:grpSpPr>
        <p:sp>
          <p:nvSpPr>
            <p:cNvPr id="18" name="Rounded Rectangle 17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صندوق توسعه تکنولوژي ايران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26 صندوق پژوهش و فناوري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شرکت شناسا پاسارگاد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شرکت سيمرغ ماديران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شرکت سرآوا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شرکت رهنما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برکت ونچر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شتابدهنده ها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7 صندوق جسورانه بورس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کلوپ کارایا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38421" y="2438522"/>
            <a:ext cx="2286000" cy="3546641"/>
            <a:chOff x="1002483" y="19333"/>
            <a:chExt cx="1682073" cy="1177397"/>
          </a:xfrm>
          <a:solidFill>
            <a:srgbClr val="9ACED2"/>
          </a:solidFill>
        </p:grpSpPr>
        <p:sp>
          <p:nvSpPr>
            <p:cNvPr id="21" name="Rounded Rectangle 20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صندوق نوآوري و شکوفايي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طرح نمونه سازي وزارت صنايع</a:t>
              </a:r>
            </a:p>
            <a:p>
              <a:pPr lvl="0" algn="r" rtl="1"/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صنايع </a:t>
              </a:r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نساجي</a:t>
              </a:r>
            </a:p>
            <a:p>
              <a:pPr lvl="0" algn="r" rtl="1"/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صنايع </a:t>
              </a:r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نوين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حمايت از توسعه </a:t>
              </a:r>
              <a:r>
                <a:rPr lang="en-US" dirty="0">
                  <a:solidFill>
                    <a:schemeClr val="tx1"/>
                  </a:solidFill>
                  <a:cs typeface="B Mitra" panose="00000400000000000000" pitchFamily="2" charset="-78"/>
                </a:rPr>
                <a:t>ICT</a:t>
              </a:r>
              <a:endParaRPr lang="fa-IR" dirty="0">
                <a:solidFill>
                  <a:schemeClr val="tx1"/>
                </a:solidFill>
                <a:cs typeface="B Mitra" panose="00000400000000000000" pitchFamily="2" charset="-78"/>
              </a:endParaRP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صندوق کارآفرینی امید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ستادهای تخصصی توسعه فناوری معاونت علمی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صندوق توسعه ملی (از طريق بانک عامل)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72384" y="2438522"/>
            <a:ext cx="2286000" cy="3546641"/>
            <a:chOff x="1002483" y="19333"/>
            <a:chExt cx="1682073" cy="1177397"/>
          </a:xfrm>
          <a:solidFill>
            <a:srgbClr val="9ACED2"/>
          </a:solidFill>
        </p:grpSpPr>
        <p:sp>
          <p:nvSpPr>
            <p:cNvPr id="24" name="Rounded Rectangle 23"/>
            <p:cNvSpPr/>
            <p:nvPr/>
          </p:nvSpPr>
          <p:spPr>
            <a:xfrm>
              <a:off x="1002483" y="19333"/>
              <a:ext cx="1682073" cy="1177397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 txBox="1"/>
            <p:nvPr/>
          </p:nvSpPr>
          <p:spPr>
            <a:xfrm>
              <a:off x="1059969" y="76819"/>
              <a:ext cx="1567101" cy="10624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حمايت از صنايع </a:t>
              </a:r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الکترونيک (د) </a:t>
              </a:r>
            </a:p>
            <a:p>
              <a:pPr lvl="0" algn="r" rtl="1"/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حمایت از صنایع دریایی (د)</a:t>
              </a:r>
            </a:p>
            <a:p>
              <a:pPr lvl="0" algn="r" rtl="1"/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توسعه زیست فناوری</a:t>
              </a:r>
              <a:endParaRPr lang="fa-IR" dirty="0">
                <a:solidFill>
                  <a:schemeClr val="tx1"/>
                </a:solidFill>
                <a:cs typeface="B Mitra" panose="00000400000000000000" pitchFamily="2" charset="-78"/>
              </a:endParaRP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توسعه فناوري </a:t>
              </a:r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نانو (پ ف)</a:t>
              </a:r>
              <a:endParaRPr lang="fa-IR" dirty="0">
                <a:solidFill>
                  <a:schemeClr val="tx1"/>
                </a:solidFill>
                <a:cs typeface="B Mitra" panose="00000400000000000000" pitchFamily="2" charset="-78"/>
              </a:endParaRP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سلامت تهران (پ ف)</a:t>
              </a:r>
              <a:endParaRPr lang="fa-IR" dirty="0" smtClean="0">
                <a:solidFill>
                  <a:schemeClr val="tx1"/>
                </a:solidFill>
                <a:cs typeface="B Mitra" panose="00000400000000000000" pitchFamily="2" charset="-78"/>
              </a:endParaRPr>
            </a:p>
            <a:p>
              <a:pPr lvl="0" algn="r" rtl="1"/>
              <a:r>
                <a:rPr lang="fa-IR" dirty="0" smtClean="0">
                  <a:solidFill>
                    <a:schemeClr val="tx1"/>
                  </a:solidFill>
                  <a:cs typeface="B Mitra" panose="00000400000000000000" pitchFamily="2" charset="-78"/>
                </a:rPr>
                <a:t>سلامت </a:t>
              </a:r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ثامن (پ ف)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پرشين داروي البرز (پ ف)</a:t>
              </a:r>
            </a:p>
            <a:p>
              <a:pPr lvl="0" algn="r" rtl="1"/>
              <a:r>
                <a:rPr lang="fa-IR" dirty="0">
                  <a:solidFill>
                    <a:schemeClr val="tx1"/>
                  </a:solidFill>
                  <a:cs typeface="B Mitra" panose="00000400000000000000" pitchFamily="2" charset="-78"/>
                </a:rPr>
                <a:t>تجهيزات پزشکي (پ ف)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492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2583" y="188640"/>
            <a:ext cx="7138987" cy="725760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100000"/>
              </a:lnSpc>
              <a:defRPr/>
            </a:pPr>
            <a:r>
              <a:rPr lang="fa-IR" sz="2400" dirty="0" smtClean="0">
                <a:cs typeface="B Titr" panose="00000700000000000000" pitchFamily="2" charset="-78"/>
              </a:rPr>
              <a:t>ايده </a:t>
            </a:r>
            <a:r>
              <a:rPr lang="en-US" sz="2400" dirty="0" smtClean="0">
                <a:cs typeface="B Titr" panose="00000700000000000000" pitchFamily="2" charset="-78"/>
              </a:rPr>
              <a:t>Idea Generation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28800"/>
            <a:ext cx="8469065" cy="4276725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sz="2400" dirty="0" smtClean="0">
                <a:cs typeface="B Yekan" panose="00000400000000000000" pitchFamily="2" charset="-78"/>
              </a:rPr>
              <a:t>كارآفرين در اين مرحله داراي يك ايده کلي است كه از نظر كارشناسي در فضاي كسب و كار محدود و يا مبهم مي‌باشد و منابعي براي اثبات آن و معرفي در دسترس نيست.</a:t>
            </a:r>
          </a:p>
          <a:p>
            <a:pPr algn="r" rtl="1" eaLnBrk="1" hangingPunct="1"/>
            <a:endParaRPr lang="fa-IR" sz="2400" dirty="0" smtClean="0">
              <a:cs typeface="B Yekan" panose="00000400000000000000" pitchFamily="2" charset="-78"/>
            </a:endParaRP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سازمان: وجود خارجی ندارد- ذهني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مديريت: توانايي مذاکره و معرفي ايده 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فناوري: ايده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تامين مالي: قبل از سرمايه‌گذاري اوليه- شخصی و خانوادگی</a:t>
            </a:r>
          </a:p>
          <a:p>
            <a:pPr marL="0" indent="0" algn="r" rtl="1" eaLnBrk="1" hangingPunct="1">
              <a:buNone/>
            </a:pPr>
            <a:r>
              <a:rPr lang="fa-IR" sz="3200" dirty="0" smtClean="0">
                <a:cs typeface="B Yekan" panose="00000400000000000000" pitchFamily="2" charset="-78"/>
              </a:rPr>
              <a:t> </a:t>
            </a:r>
            <a:endParaRPr lang="en-US" sz="3200" dirty="0" smtClean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90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 eaLnBrk="1" hangingPunct="1">
              <a:defRPr/>
            </a:pPr>
            <a:r>
              <a:rPr lang="fa-IR" sz="2400" dirty="0" smtClean="0">
                <a:cs typeface="B Titr" panose="00000700000000000000" pitchFamily="2" charset="-78"/>
              </a:rPr>
              <a:t>آغاز  </a:t>
            </a:r>
            <a:r>
              <a:rPr lang="en-US" sz="2400" dirty="0" smtClean="0">
                <a:cs typeface="B Titr" panose="00000700000000000000" pitchFamily="2" charset="-78"/>
              </a:rPr>
              <a:t>Inception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Low" rtl="1" eaLnBrk="1" hangingPunct="1"/>
            <a:r>
              <a:rPr lang="fa-IR" sz="2400" dirty="0" smtClean="0">
                <a:cs typeface="B Yekan" panose="00000400000000000000" pitchFamily="2" charset="-78"/>
              </a:rPr>
              <a:t>هيچ درآمدي از محصول موجود نيست و هزينه‌هايي نيز بايد صورت گيرد، تيم كاري در اين مرحله ناقص مي‌باشد. در اين مرحله طرح تجاري وجود دارد و در آغاز شروع تكامل محصول هستيم.</a:t>
            </a:r>
          </a:p>
          <a:p>
            <a:pPr algn="justLow" rtl="1" eaLnBrk="1" hangingPunct="1"/>
            <a:endParaRPr lang="fa-IR" sz="2400" dirty="0" smtClean="0">
              <a:cs typeface="B Yekan" panose="00000400000000000000" pitchFamily="2" charset="-78"/>
            </a:endParaRPr>
          </a:p>
          <a:p>
            <a:pPr lvl="2" algn="justLow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سازمان: </a:t>
            </a:r>
            <a:r>
              <a:rPr lang="fa-IR" sz="2400" dirty="0">
                <a:cs typeface="B Yekan" panose="00000400000000000000" pitchFamily="2" charset="-78"/>
              </a:rPr>
              <a:t>وجود خارجی ندارد- ذهني</a:t>
            </a:r>
          </a:p>
          <a:p>
            <a:pPr lvl="2" algn="justLow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مديريت: </a:t>
            </a:r>
            <a:r>
              <a:rPr lang="fa-IR" sz="2400" dirty="0">
                <a:cs typeface="B Yekan" panose="00000400000000000000" pitchFamily="2" charset="-78"/>
              </a:rPr>
              <a:t>توانايي مذاکره و معرفي ايده </a:t>
            </a:r>
            <a:endParaRPr lang="fa-IR" sz="2400" dirty="0" smtClean="0">
              <a:cs typeface="B Yekan" panose="00000400000000000000" pitchFamily="2" charset="-78"/>
            </a:endParaRPr>
          </a:p>
          <a:p>
            <a:pPr lvl="2" algn="justLow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فناوري: توسعه مفهوم ایده</a:t>
            </a:r>
          </a:p>
          <a:p>
            <a:pPr lvl="2" algn="justLow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تامين مالي: هزينه تهیه محصول اولیه</a:t>
            </a:r>
            <a:r>
              <a:rPr lang="en-US" sz="2400" dirty="0" smtClean="0">
                <a:cs typeface="B Yekan" panose="00000400000000000000" pitchFamily="2" charset="-78"/>
              </a:rPr>
              <a:t> </a:t>
            </a:r>
          </a:p>
          <a:p>
            <a:pPr lvl="2" algn="justLow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هزینه زنده </a:t>
            </a:r>
            <a:r>
              <a:rPr lang="fa-IR" sz="2400" dirty="0" smtClean="0">
                <a:cs typeface="B Yekan" panose="00000400000000000000" pitchFamily="2" charset="-78"/>
              </a:rPr>
              <a:t>ماندن</a:t>
            </a:r>
            <a:r>
              <a:rPr lang="fa-IR" sz="2400" dirty="0">
                <a:cs typeface="B Yekan" panose="00000400000000000000" pitchFamily="2" charset="-78"/>
              </a:rPr>
              <a:t> </a:t>
            </a:r>
            <a:r>
              <a:rPr lang="fa-IR" sz="2400" dirty="0" smtClean="0">
                <a:cs typeface="B Yekan" panose="00000400000000000000" pitchFamily="2" charset="-78"/>
              </a:rPr>
              <a:t>با شیوه </a:t>
            </a:r>
            <a:r>
              <a:rPr lang="en-US" sz="2400" dirty="0">
                <a:cs typeface="B Yekan" panose="00000400000000000000" pitchFamily="2" charset="-78"/>
              </a:rPr>
              <a:t>Boot Strapping</a:t>
            </a:r>
            <a:endParaRPr lang="en-US" sz="2400" dirty="0" smtClean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60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>
                <a:cs typeface="B Titr" panose="00000700000000000000" pitchFamily="2" charset="-78"/>
              </a:rPr>
              <a:t>مرحله توليد نمونه اوليه   </a:t>
            </a:r>
            <a:r>
              <a:rPr lang="en-US" sz="2400" dirty="0">
                <a:cs typeface="B Titr" panose="00000700000000000000" pitchFamily="2" charset="-78"/>
              </a:rPr>
              <a:t>Pilot Stage</a:t>
            </a:r>
            <a:endParaRPr lang="en-US" sz="2400" dirty="0" smtClean="0">
              <a:cs typeface="B Titr" panose="00000700000000000000" pitchFamily="2" charset="-78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cs typeface="B Yekan" panose="00000400000000000000" pitchFamily="2" charset="-78"/>
              </a:rPr>
              <a:t>ادامه توسعه محصول، تحمل هزينه بیشتر و در عين حال هيچ درآمدي از محصول متصور نیست.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سازمان: غيررسمي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مديريت: كارآفريني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فناوري: نمونه اوليه و قابل اثبات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تامين مالي: سرمايه‌گذاري اوليه- هزينه نمونه‌سازي تکمیلی </a:t>
            </a:r>
          </a:p>
          <a:p>
            <a:pPr algn="r" rtl="1">
              <a:buNone/>
            </a:pPr>
            <a:endParaRPr lang="en-US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07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 smtClean="0">
                <a:cs typeface="B Titr" panose="00000700000000000000" pitchFamily="2" charset="-78"/>
              </a:rPr>
              <a:t>معرفی کالا به بازار </a:t>
            </a:r>
            <a:r>
              <a:rPr lang="en-US" sz="2400" dirty="0" smtClean="0">
                <a:cs typeface="B Titr" panose="00000700000000000000" pitchFamily="2" charset="-78"/>
              </a:rPr>
              <a:t>Roll Out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cs typeface="B Yekan" panose="00000400000000000000" pitchFamily="2" charset="-78"/>
              </a:rPr>
              <a:t>بازاری بالقوه وجود دارد  و درآمدهايی محدود از محصول و تكنولوژي ثابت شده كه به بازار عرضه مي‌شود قابل تصوراست</a:t>
            </a:r>
            <a:r>
              <a:rPr lang="fa-IR" sz="2400" dirty="0" smtClean="0">
                <a:cs typeface="B Yekan" panose="00000400000000000000" pitchFamily="2" charset="-78"/>
              </a:rPr>
              <a:t>.</a:t>
            </a:r>
          </a:p>
          <a:p>
            <a:pPr algn="r" rtl="1"/>
            <a:endParaRPr lang="fa-IR" sz="2400" dirty="0">
              <a:cs typeface="B Yekan" panose="00000400000000000000" pitchFamily="2" charset="-78"/>
            </a:endParaRP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سازمان: ساده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مديريت: كارآفريني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فناوري: اثبات شده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>
                <a:cs typeface="B Yekan" panose="00000400000000000000" pitchFamily="2" charset="-78"/>
              </a:rPr>
              <a:t>تامين مالي: هزینه تجاري‌سازي محصول و بازارسازی</a:t>
            </a:r>
          </a:p>
          <a:p>
            <a:pPr algn="r" rtl="1">
              <a:buNone/>
            </a:pPr>
            <a:endParaRPr lang="en-US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83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087" y="-68983"/>
            <a:ext cx="7886700" cy="1325563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2400" dirty="0" smtClean="0">
                <a:cs typeface="B Titr" panose="00000700000000000000" pitchFamily="2" charset="-78"/>
              </a:rPr>
              <a:t>رشد </a:t>
            </a:r>
            <a:r>
              <a:rPr lang="en-US" sz="2400" dirty="0" smtClean="0">
                <a:cs typeface="B Titr" panose="00000700000000000000" pitchFamily="2" charset="-78"/>
              </a:rPr>
              <a:t>Growth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cs typeface="B Yekan" panose="00000400000000000000" pitchFamily="2" charset="-78"/>
              </a:rPr>
              <a:t>بازار شکل یافته، تکميل و توسعه توليد محصول انجام شده و تمرکز بر محصول اصلي و مديريت انتقال فرآیندها از سازمان غير رسمي به رسمي است</a:t>
            </a:r>
            <a:r>
              <a:rPr lang="fa-IR" sz="2400" dirty="0" smtClean="0">
                <a:cs typeface="B Yekan" panose="00000400000000000000" pitchFamily="2" charset="-78"/>
              </a:rPr>
              <a:t>.</a:t>
            </a:r>
          </a:p>
          <a:p>
            <a:pPr algn="r" rtl="1"/>
            <a:endParaRPr lang="fa-IR" sz="2400" dirty="0">
              <a:cs typeface="B Yekan" panose="00000400000000000000" pitchFamily="2" charset="-78"/>
            </a:endParaRP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سازمان: متمركز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مديريت</a:t>
            </a:r>
            <a:r>
              <a:rPr lang="fa-IR" sz="2400" dirty="0">
                <a:cs typeface="B Yekan" panose="00000400000000000000" pitchFamily="2" charset="-78"/>
              </a:rPr>
              <a:t>: تركيبي از رسمي و غيررسمي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فناوري: متمركز و توسعه يافته</a:t>
            </a:r>
          </a:p>
          <a:p>
            <a:pPr lvl="2" algn="r" rtl="1">
              <a:buFont typeface="Wingdings" pitchFamily="2" charset="2"/>
              <a:buChar char="ü"/>
            </a:pPr>
            <a:r>
              <a:rPr lang="fa-IR" sz="2400" dirty="0" smtClean="0">
                <a:cs typeface="B Yekan" panose="00000400000000000000" pitchFamily="2" charset="-78"/>
              </a:rPr>
              <a:t>تامين </a:t>
            </a:r>
            <a:r>
              <a:rPr lang="fa-IR" sz="2400" dirty="0">
                <a:cs typeface="B Yekan" panose="00000400000000000000" pitchFamily="2" charset="-78"/>
              </a:rPr>
              <a:t>مالي: سرمايه‌گذاري ثابت برای زیرساخت و توسعه</a:t>
            </a:r>
          </a:p>
          <a:p>
            <a:pPr algn="r" rtl="1">
              <a:buNone/>
            </a:pPr>
            <a:endParaRPr lang="en-US" sz="2400" dirty="0"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2664</Words>
  <Application>Microsoft Office PowerPoint</Application>
  <PresentationFormat>On-screen Show (4:3)</PresentationFormat>
  <Paragraphs>451</Paragraphs>
  <Slides>41</Slides>
  <Notes>41</Notes>
  <HiddenSlides>4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Times New Roman</vt:lpstr>
      <vt:lpstr>Arial</vt:lpstr>
      <vt:lpstr>SimSun</vt:lpstr>
      <vt:lpstr>Century Gothic</vt:lpstr>
      <vt:lpstr>B Lotus</vt:lpstr>
      <vt:lpstr>B Yekan</vt:lpstr>
      <vt:lpstr>B Mitra</vt:lpstr>
      <vt:lpstr>Wingdings</vt:lpstr>
      <vt:lpstr>MS Mincho</vt:lpstr>
      <vt:lpstr>B Nazanin</vt:lpstr>
      <vt:lpstr>Calibri Light</vt:lpstr>
      <vt:lpstr>B Titr</vt:lpstr>
      <vt:lpstr>Calibri</vt:lpstr>
      <vt:lpstr>Office Theme</vt:lpstr>
      <vt:lpstr>PowerPoint Presentation</vt:lpstr>
      <vt:lpstr>فهرست مطالب</vt:lpstr>
      <vt:lpstr>PowerPoint Presentation</vt:lpstr>
      <vt:lpstr>PowerPoint Presentation</vt:lpstr>
      <vt:lpstr>ايده Idea Generation</vt:lpstr>
      <vt:lpstr>آغاز  Inception</vt:lpstr>
      <vt:lpstr>مرحله توليد نمونه اوليه   Pilot Stage</vt:lpstr>
      <vt:lpstr>معرفی کالا به بازار Roll Out</vt:lpstr>
      <vt:lpstr>رشد Growth</vt:lpstr>
      <vt:lpstr>توسعه Expansion</vt:lpstr>
      <vt:lpstr>بلوغ Maturity</vt:lpstr>
      <vt:lpstr>فرایند توسعه ایده تا بازار</vt:lpstr>
      <vt:lpstr>PowerPoint Presentation</vt:lpstr>
      <vt:lpstr>انواع روش‌های تامین مالی شرکتی</vt:lpstr>
      <vt:lpstr>تامین مالی سنتی برای شرکتهای نوآور؟؟</vt:lpstr>
      <vt:lpstr>تامین مالی سنتی برای شرکتهای نوآور؟؟</vt:lpstr>
      <vt:lpstr>PowerPoint Presentation</vt:lpstr>
      <vt:lpstr>تامین مالی در چرخه عمر توسعه ایده تا بازار</vt:lpstr>
      <vt:lpstr>تامین مالی در چرخه عمر توسعه ایده تا بازار</vt:lpstr>
      <vt:lpstr>PowerPoint Presentation</vt:lpstr>
      <vt:lpstr>PowerPoint Presentation</vt:lpstr>
      <vt:lpstr>استارتاپ؟ شرکت دانش بنیان؟</vt:lpstr>
      <vt:lpstr>استارتاپ؟</vt:lpstr>
      <vt:lpstr>تعریف شرکت دانش‌بنیان (آیین‌نامه)</vt:lpstr>
      <vt:lpstr>انواع شرکت دانش‌بنیان</vt:lpstr>
      <vt:lpstr>دانش بنیان بودن چه مزیتی دارد؟</vt:lpstr>
      <vt:lpstr>نهادهای تامین مالی شرکتهای نوآور در ایران</vt:lpstr>
      <vt:lpstr>سایر نهادهای اکوسیستم</vt:lpstr>
      <vt:lpstr>کدام ابزار تامین مالی مناسب تر است؟</vt:lpstr>
      <vt:lpstr>کدام ابزار تامین مالی مناسب تر است؟</vt:lpstr>
      <vt:lpstr>PowerPoint Presentation</vt:lpstr>
      <vt:lpstr>ملاحظات نهادهای توسعه‌ای و سیاستگذار</vt:lpstr>
      <vt:lpstr>ملاحظات نهادهای سرمایه پذیر</vt:lpstr>
      <vt:lpstr>ملاحظات نهادهای سرمایه گذار</vt:lpstr>
      <vt:lpstr>چالش در تعاملات</vt:lpstr>
      <vt:lpstr>چه باید کرد؟</vt:lpstr>
      <vt:lpstr>مراجعی برای مطالعه بیشتر</vt:lpstr>
      <vt:lpstr>با سپاس</vt:lpstr>
      <vt:lpstr>پراکندگی جغرافیایی نهادهای فعال در کشور</vt:lpstr>
      <vt:lpstr>زمینه های مورد علاقه نهادهای تامین مالی</vt:lpstr>
      <vt:lpstr>نمونه نهادهای سرمایه گذاری خطرپذیر در ایران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mahmood rangamiz</dc:creator>
  <cp:lastModifiedBy>USER</cp:lastModifiedBy>
  <cp:revision>118</cp:revision>
  <cp:lastPrinted>2017-08-19T09:21:07Z</cp:lastPrinted>
  <dcterms:created xsi:type="dcterms:W3CDTF">2017-08-14T03:54:42Z</dcterms:created>
  <dcterms:modified xsi:type="dcterms:W3CDTF">2017-09-05T07:21:47Z</dcterms:modified>
</cp:coreProperties>
</file>